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352" r:id="rId1"/>
  </p:sldMasterIdLst>
  <p:notesMasterIdLst>
    <p:notesMasterId r:id="rId13"/>
  </p:notesMasterIdLst>
  <p:handoutMasterIdLst>
    <p:handoutMasterId r:id="rId14"/>
  </p:handoutMasterIdLst>
  <p:sldIdLst>
    <p:sldId id="464" r:id="rId2"/>
    <p:sldId id="533" r:id="rId3"/>
    <p:sldId id="534" r:id="rId4"/>
    <p:sldId id="538" r:id="rId5"/>
    <p:sldId id="539" r:id="rId6"/>
    <p:sldId id="542" r:id="rId7"/>
    <p:sldId id="543" r:id="rId8"/>
    <p:sldId id="544" r:id="rId9"/>
    <p:sldId id="535" r:id="rId10"/>
    <p:sldId id="537" r:id="rId11"/>
    <p:sldId id="546" r:id="rId12"/>
  </p:sldIdLst>
  <p:sldSz cx="9906000" cy="6858000" type="A4"/>
  <p:notesSz cx="6669088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114FFB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E2"/>
    <a:srgbClr val="000099"/>
    <a:srgbClr val="003300"/>
    <a:srgbClr val="BDD0F1"/>
    <a:srgbClr val="F0B4FA"/>
    <a:srgbClr val="F7B7C8"/>
    <a:srgbClr val="CC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90965" autoAdjust="0"/>
  </p:normalViewPr>
  <p:slideViewPr>
    <p:cSldViewPr>
      <p:cViewPr varScale="1">
        <p:scale>
          <a:sx n="98" d="100"/>
          <a:sy n="98" d="100"/>
        </p:scale>
        <p:origin x="47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4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74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30750"/>
            <a:ext cx="4891088" cy="448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782" tIns="44103" rIns="89782" bIns="44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2325" y="862013"/>
            <a:ext cx="5024438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7210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4540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4540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6477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6166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0028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8908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4490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4540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4540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9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13792"/>
            <a:ext cx="7643936" cy="7829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2560" y="1628800"/>
            <a:ext cx="8040362" cy="4752528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59992-73B4-48C3-99D7-0C9439E4EB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504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1E6CC-B0DF-48A0-81AD-D3F9674FF9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15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8464" y="413792"/>
            <a:ext cx="7643936" cy="7829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98763" y="1598604"/>
            <a:ext cx="4382229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5035267" y="1597891"/>
            <a:ext cx="4382229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29EB-B17F-4316-9F39-BFD093E44F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878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8464" y="413792"/>
            <a:ext cx="7643936" cy="7829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98764" y="1598604"/>
            <a:ext cx="4382228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5035268" y="1597891"/>
            <a:ext cx="4382228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8B681-C089-4EC5-A369-B40B20BF7A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4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8464" y="413792"/>
            <a:ext cx="7643936" cy="78296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498763" y="1598604"/>
            <a:ext cx="4382229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5035267" y="1597891"/>
            <a:ext cx="4382229" cy="4566700"/>
          </a:xfrm>
          <a:prstGeom prst="rect">
            <a:avLst/>
          </a:prstGeom>
        </p:spPr>
        <p:txBody>
          <a:bodyPr/>
          <a:lstStyle>
            <a:lvl1pPr marL="355600" indent="-355600">
              <a:buClrTx/>
              <a:buFont typeface="Wingdings" pitchFamily="2" charset="2"/>
              <a:buChar char="§"/>
              <a:defRPr/>
            </a:lvl1pPr>
            <a:lvl2pPr marL="900113" indent="-285750"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51C7-54CF-494B-9369-61CF6688C8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1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60350"/>
            <a:ext cx="6897688" cy="1152525"/>
          </a:xfrm>
          <a:prstGeom prst="rect">
            <a:avLst/>
          </a:prstGeom>
          <a:gradFill rotWithShape="0">
            <a:gsLst>
              <a:gs pos="0">
                <a:srgbClr val="009EE2">
                  <a:alpha val="64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spect="1" noChangeArrowheads="1"/>
          </p:cNvSpPr>
          <p:nvPr/>
        </p:nvSpPr>
        <p:spPr bwMode="auto">
          <a:xfrm>
            <a:off x="176213" y="371475"/>
            <a:ext cx="5281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7" tIns="46793" rIns="89987" bIns="46793" anchor="ctr"/>
          <a:lstStyle/>
          <a:p>
            <a:pPr defTabSz="762000">
              <a:defRPr/>
            </a:pPr>
            <a:endParaRPr lang="de-DE" sz="3200" b="1" dirty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cxnSp>
        <p:nvCxnSpPr>
          <p:cNvPr id="1028" name="Gerade Verbindung 8"/>
          <p:cNvCxnSpPr>
            <a:cxnSpLocks noChangeShapeType="1"/>
          </p:cNvCxnSpPr>
          <p:nvPr/>
        </p:nvCxnSpPr>
        <p:spPr bwMode="auto">
          <a:xfrm flipH="1">
            <a:off x="0" y="1412875"/>
            <a:ext cx="9906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417050" y="1412875"/>
            <a:ext cx="488950" cy="360363"/>
          </a:xfrm>
          <a:prstGeom prst="rect">
            <a:avLst/>
          </a:prstGeom>
          <a:solidFill>
            <a:srgbClr val="009EE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31A3580-A35F-44E8-8AD8-AE102D1C4CFA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0" name="Grafik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-1588"/>
            <a:ext cx="3008312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5" r:id="rId2"/>
    <p:sldLayoutId id="2147484426" r:id="rId3"/>
    <p:sldLayoutId id="2147484427" r:id="rId4"/>
    <p:sldLayoutId id="2147484428" r:id="rId5"/>
    <p:sldLayoutId id="214748442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476250" indent="-476250" algn="l" defTabSz="762000" rtl="0" eaLnBrk="0" fontAlgn="base" hangingPunct="0">
        <a:spcBef>
          <a:spcPct val="20000"/>
        </a:spcBef>
        <a:spcAft>
          <a:spcPct val="0"/>
        </a:spcAft>
        <a:buClr>
          <a:srgbClr val="00279F"/>
        </a:buClr>
        <a:buSzPct val="10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0477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46685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88595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30505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7622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2194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6766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13385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07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2607638F-572C-4AFB-A4D3-0EB34836409B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600200"/>
            <a:ext cx="8686800" cy="4495800"/>
          </a:xfrm>
          <a:prstGeom prst="rect">
            <a:avLst/>
          </a:prstGeom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endParaRPr lang="de-DE" sz="3400" kern="0" dirty="0" smtClean="0"/>
          </a:p>
          <a:p>
            <a:pPr>
              <a:defRPr/>
            </a:pPr>
            <a:r>
              <a:rPr lang="de-DE" sz="3400" kern="0" dirty="0" smtClean="0"/>
              <a:t>IHK-Symposium </a:t>
            </a:r>
            <a:br>
              <a:rPr lang="de-DE" sz="3400" kern="0" dirty="0" smtClean="0"/>
            </a:br>
            <a:r>
              <a:rPr lang="de-DE" sz="3400" kern="0" dirty="0" smtClean="0"/>
              <a:t>„Digitalisierung </a:t>
            </a:r>
            <a:r>
              <a:rPr lang="de-DE" sz="3400" kern="0" dirty="0"/>
              <a:t>rauf </a:t>
            </a:r>
            <a:r>
              <a:rPr lang="de-DE" sz="3400" kern="0" dirty="0" smtClean="0"/>
              <a:t>- Bürokratie </a:t>
            </a:r>
            <a:r>
              <a:rPr lang="de-DE" sz="3400" kern="0" dirty="0"/>
              <a:t>runter</a:t>
            </a:r>
            <a:r>
              <a:rPr lang="de-DE" sz="3400" kern="0" dirty="0" smtClean="0"/>
              <a:t>!“ am 14.11.2017</a:t>
            </a:r>
          </a:p>
          <a:p>
            <a:pPr>
              <a:defRPr/>
            </a:pPr>
            <a:endParaRPr lang="de-DE" sz="3000" kern="0" dirty="0"/>
          </a:p>
          <a:p>
            <a:pPr>
              <a:defRPr/>
            </a:pPr>
            <a:r>
              <a:rPr lang="de-DE" sz="3000" kern="0" dirty="0" smtClean="0"/>
              <a:t>Workshop „Digitale</a:t>
            </a:r>
            <a:r>
              <a:rPr lang="de-DE" sz="3000" kern="0" dirty="0" smtClean="0"/>
              <a:t>, mittelstandsorientierte </a:t>
            </a:r>
            <a:r>
              <a:rPr lang="de-DE" sz="3000" kern="0" dirty="0" smtClean="0"/>
              <a:t>Kommunalverwaltung“</a:t>
            </a:r>
            <a:endParaRPr lang="de-DE" sz="3000" kern="0" dirty="0" smtClean="0"/>
          </a:p>
          <a:p>
            <a:pPr>
              <a:defRPr/>
            </a:pPr>
            <a:endParaRPr lang="de-DE" sz="4400" kern="0" dirty="0" smtClean="0"/>
          </a:p>
          <a:p>
            <a:pPr>
              <a:defRPr/>
            </a:pPr>
            <a:r>
              <a:rPr lang="de-DE" sz="3000" kern="0" dirty="0" smtClean="0"/>
              <a:t>Brigitte </a:t>
            </a:r>
            <a:r>
              <a:rPr lang="de-DE" sz="3000" kern="0" dirty="0" smtClean="0"/>
              <a:t>Keller, Landkreis Ebersberg</a:t>
            </a:r>
          </a:p>
          <a:p>
            <a:pPr>
              <a:defRPr/>
            </a:pPr>
            <a:r>
              <a:rPr lang="de-DE" sz="3000" kern="0" dirty="0" smtClean="0"/>
              <a:t>Klaus Geiger, Bayerischer Landkreistag</a:t>
            </a:r>
            <a:r>
              <a:rPr lang="de-DE" sz="2400" kern="0" dirty="0" smtClean="0"/>
              <a:t/>
            </a:r>
            <a:br>
              <a:rPr lang="de-DE" sz="2400" kern="0" dirty="0" smtClean="0"/>
            </a:br>
            <a:endParaRPr lang="de-DE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Ausblick:</a:t>
            </a:r>
          </a:p>
          <a:p>
            <a:pPr marL="0" indent="0">
              <a:buNone/>
              <a:defRPr/>
            </a:pPr>
            <a:endParaRPr lang="de-DE" altLang="de-DE" kern="0" dirty="0"/>
          </a:p>
          <a:p>
            <a:pPr marL="0" indent="0">
              <a:buNone/>
              <a:defRPr/>
            </a:pPr>
            <a:r>
              <a:rPr lang="de-DE" altLang="de-DE" kern="0" dirty="0" smtClean="0"/>
              <a:t>Der Landkreis Ebersberg sieht in der Verleihung des RAL-Gütezeichens einen weiteren Baustein  eines service- und kundenorientierten Landratsamtes realisiert. Damit stellt sich der Landkreis als verlässlicher Partner auf – der sich daran auch </a:t>
            </a:r>
            <a:r>
              <a:rPr lang="de-DE" altLang="de-DE" b="1" kern="0" dirty="0" smtClean="0"/>
              <a:t>messen</a:t>
            </a:r>
            <a:r>
              <a:rPr lang="de-DE" altLang="de-DE" kern="0" dirty="0" smtClean="0"/>
              <a:t> lässt. Qualität und Standortvorteile des Landkreises werden damit zukunftsfähig gesichert, gestärkt und ausgebaut.</a:t>
            </a:r>
          </a:p>
          <a:p>
            <a:pPr marL="0" indent="0">
              <a:buNone/>
              <a:defRPr/>
            </a:pPr>
            <a:endParaRPr lang="de-DE" altLang="de-DE" kern="0" dirty="0"/>
          </a:p>
          <a:p>
            <a:pPr marL="0" indent="0">
              <a:buNone/>
              <a:defRPr/>
            </a:pPr>
            <a:r>
              <a:rPr lang="de-DE" altLang="de-DE" kern="0" dirty="0" smtClean="0"/>
              <a:t>Nun geht es um die Digitalisierung, die schrittweise vorangetrieben werden muss. Welche Servicegarantien sollten aus Ihrer Sicht vorrangig digitalisiert werden?</a:t>
            </a:r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rgbClr val="000000"/>
                </a:solidFill>
              </a:rPr>
              <a:t>RAL Gütezeichen: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Mittelstandsorientierte Kommunalverwaltung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9992-73B4-48C3-99D7-0C9439E4EB1B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92" y="1576220"/>
            <a:ext cx="7146056" cy="51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Die Landratsämter Ebersberg, Landsberg am Lech und Traunstein streben die Zertifizierung bis zum Jahresende an.</a:t>
            </a:r>
            <a:br>
              <a:rPr lang="de-DE" altLang="de-DE" b="1" kern="0" dirty="0" smtClean="0"/>
            </a:br>
            <a:endParaRPr lang="de-DE" altLang="de-DE" sz="800" b="1" kern="0" dirty="0"/>
          </a:p>
          <a:p>
            <a:pPr>
              <a:defRPr/>
            </a:pPr>
            <a:r>
              <a:rPr lang="de-DE" altLang="de-DE" b="1" kern="0" dirty="0"/>
              <a:t>Ziele des Projekts</a:t>
            </a:r>
            <a:r>
              <a:rPr lang="de-DE" altLang="de-DE" b="1" kern="0" dirty="0" smtClean="0"/>
              <a:t>:</a:t>
            </a:r>
            <a:br>
              <a:rPr lang="de-DE" altLang="de-DE" b="1" kern="0" dirty="0" smtClean="0"/>
            </a:br>
            <a:r>
              <a:rPr lang="de-DE" altLang="de-DE" b="1" kern="0" dirty="0"/>
              <a:t/>
            </a:r>
            <a:br>
              <a:rPr lang="de-DE" altLang="de-DE" b="1" kern="0" dirty="0"/>
            </a:br>
            <a:r>
              <a:rPr lang="de-DE" altLang="de-DE" b="1" kern="0" dirty="0"/>
              <a:t>- </a:t>
            </a:r>
            <a:r>
              <a:rPr lang="de-DE" altLang="de-DE" b="1" kern="0" dirty="0" smtClean="0"/>
              <a:t>Wirtschaftsfreundliches Verwaltungshandeln 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  dokumentieren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- wirkungsorientierte Messung des Verwaltungshandelns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- konkrete Bedürfnisse mittelständischer Unternehmen 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  aufgreifen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- Verlässlicher Partner mit attraktiven Rahmenbedingungen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  sein</a:t>
            </a:r>
          </a:p>
          <a:p>
            <a:pPr marL="0" indent="0">
              <a:buNone/>
              <a:defRPr/>
            </a:pPr>
            <a:endParaRPr lang="de-DE" altLang="de-DE" sz="800" b="1" kern="0" dirty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Betroffene Fachbereiche im Landratsamt: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 marL="0" indent="0">
              <a:buNone/>
              <a:defRPr/>
            </a:pPr>
            <a:r>
              <a:rPr lang="de-DE" altLang="de-DE" b="1" kern="0" dirty="0" smtClean="0"/>
              <a:t>Finanzmanagement (Kämmerei) + Kasse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Bauamt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Wasserrecht (lt. einer sog. „Positivliste“)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Verkehrssicherung, -aufklärung, Ordnungsrecht, Gewerbeangelegenheiten (lt. einer sog. „Positivliste“)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Landschaftsschutz (Naturschutzbehörde)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Büro Landrat (Beschwerdemanagement)</a:t>
            </a:r>
          </a:p>
          <a:p>
            <a:pPr marL="0" indent="0">
              <a:buNone/>
              <a:defRPr/>
            </a:pPr>
            <a:r>
              <a:rPr lang="de-DE" altLang="de-DE" b="1" kern="0" dirty="0" smtClean="0"/>
              <a:t>Wirtschaftsförderung, Regionalmanagement</a:t>
            </a:r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14 Serviceversprechen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" y="1916832"/>
            <a:ext cx="9746954" cy="45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Gütekriterium e) – Bezahlung von Auftragsrechnungen innerhalb von 15 Arbeitstagen: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 marL="0" indent="0">
              <a:buNone/>
              <a:defRPr/>
            </a:pPr>
            <a:r>
              <a:rPr lang="de-DE" altLang="de-DE" kern="0" dirty="0" smtClean="0"/>
              <a:t>Umsetzung:</a:t>
            </a:r>
          </a:p>
          <a:p>
            <a:pPr marL="0" indent="0">
              <a:buNone/>
              <a:defRPr/>
            </a:pPr>
            <a:endParaRPr lang="de-DE" altLang="de-DE" sz="1000" kern="0" dirty="0"/>
          </a:p>
          <a:p>
            <a:pPr marL="0" indent="0">
              <a:buNone/>
              <a:defRPr/>
            </a:pPr>
            <a:r>
              <a:rPr lang="de-DE" altLang="de-DE" kern="0" dirty="0" smtClean="0"/>
              <a:t>Einführung eines elektronischen Rechnungsworkflows im Landratsamt Ebersberg </a:t>
            </a:r>
            <a:endParaRPr lang="de-DE" altLang="de-DE" kern="0" dirty="0"/>
          </a:p>
          <a:p>
            <a:pPr marL="0" indent="0" algn="ctr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-  </a:t>
            </a:r>
            <a:r>
              <a:rPr lang="de-DE" dirty="0" smtClean="0"/>
              <a:t>  Rund </a:t>
            </a:r>
            <a:r>
              <a:rPr lang="de-DE" dirty="0"/>
              <a:t>220 Mitarbeiter/innen geschult </a:t>
            </a:r>
          </a:p>
          <a:p>
            <a:pPr>
              <a:buFontTx/>
              <a:buChar char="-"/>
            </a:pPr>
            <a:r>
              <a:rPr lang="de-DE" dirty="0" smtClean="0"/>
              <a:t>Technische </a:t>
            </a:r>
            <a:r>
              <a:rPr lang="de-DE" dirty="0"/>
              <a:t>Umsetzung zu 100 % </a:t>
            </a:r>
            <a:r>
              <a:rPr lang="de-DE" dirty="0" smtClean="0"/>
              <a:t>erfolgt</a:t>
            </a:r>
          </a:p>
          <a:p>
            <a:pPr>
              <a:buFontTx/>
              <a:buChar char="-"/>
            </a:pPr>
            <a:r>
              <a:rPr lang="de-DE" dirty="0" smtClean="0"/>
              <a:t>Schulungen </a:t>
            </a:r>
            <a:r>
              <a:rPr lang="de-DE" dirty="0"/>
              <a:t>zu ca. 98 % erfolgt</a:t>
            </a:r>
          </a:p>
          <a:p>
            <a:pPr>
              <a:buFontTx/>
              <a:buChar char="-"/>
            </a:pPr>
            <a:r>
              <a:rPr lang="de-DE" dirty="0"/>
              <a:t>Erster Beleg wurde mit Pilotsachgebiete am 13.06.2017 im Rechnungsworkflow gestartet</a:t>
            </a:r>
          </a:p>
          <a:p>
            <a:pPr marL="0" indent="0">
              <a:buNone/>
              <a:defRPr/>
            </a:pPr>
            <a:endParaRPr lang="de-DE" altLang="de-DE" kern="0" dirty="0" smtClean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Gütekriterium e) – Bezahlung von Auftragsrechnungen innerhalb von 15 Arbeitstagen: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 marL="0" indent="0">
              <a:buNone/>
              <a:defRPr/>
            </a:pPr>
            <a:r>
              <a:rPr lang="de-DE" altLang="de-DE" kern="0" dirty="0" smtClean="0"/>
              <a:t>Beobachtung:</a:t>
            </a:r>
          </a:p>
          <a:p>
            <a:pPr marL="0" indent="0">
              <a:buNone/>
              <a:defRPr/>
            </a:pPr>
            <a:endParaRPr lang="de-DE" altLang="de-DE" sz="1000" kern="0" dirty="0"/>
          </a:p>
          <a:p>
            <a:r>
              <a:rPr lang="de-DE" dirty="0"/>
              <a:t>Bisher 1337 Belege über den RWF mit einem Volumen von ca. 2,1 Mio. </a:t>
            </a:r>
            <a:r>
              <a:rPr lang="de-DE" dirty="0" smtClean="0"/>
              <a:t>bezahlt.</a:t>
            </a:r>
            <a:endParaRPr lang="de-DE" dirty="0"/>
          </a:p>
          <a:p>
            <a:r>
              <a:rPr lang="de-DE" dirty="0"/>
              <a:t>Bisher 5 Belege nicht innerhalb von 15 Arbeitstagen bzw. innerhalb der Zahlungsfrist beglichen.</a:t>
            </a:r>
          </a:p>
          <a:p>
            <a:r>
              <a:rPr lang="de-DE" dirty="0"/>
              <a:t>Rund 70 % der Belege werden am selben Tag angewiesen</a:t>
            </a:r>
          </a:p>
          <a:p>
            <a:r>
              <a:rPr lang="de-DE" dirty="0"/>
              <a:t>Überwiegend positive Erfahrungen der Mitarbeiter/innen</a:t>
            </a:r>
          </a:p>
          <a:p>
            <a:pPr marL="0" indent="0">
              <a:buNone/>
              <a:defRPr/>
            </a:pPr>
            <a:endParaRPr lang="de-DE" altLang="de-DE" kern="0" dirty="0" smtClean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68888" y="1480632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Gütekriterium h) – Kurzfristige Genehmigung von Schwerlasttransporten, rechtzeitig vor Transportbeginn:</a:t>
            </a:r>
            <a:br>
              <a:rPr lang="de-DE" altLang="de-DE" b="1" kern="0" dirty="0" smtClean="0"/>
            </a:br>
            <a:endParaRPr lang="de-DE" altLang="de-DE" sz="800" b="1" kern="0" dirty="0" smtClean="0"/>
          </a:p>
          <a:p>
            <a:pPr marL="0" indent="0">
              <a:buNone/>
              <a:defRPr/>
            </a:pPr>
            <a:r>
              <a:rPr lang="de-DE" altLang="de-DE" kern="0" dirty="0" smtClean="0"/>
              <a:t>Nutzen für den Mittelstand:</a:t>
            </a:r>
          </a:p>
          <a:p>
            <a:pPr marL="0" indent="0">
              <a:buNone/>
              <a:defRPr/>
            </a:pPr>
            <a:endParaRPr lang="de-DE" altLang="de-DE" sz="1000" kern="0" dirty="0"/>
          </a:p>
          <a:p>
            <a:r>
              <a:rPr lang="de-DE" dirty="0" smtClean="0"/>
              <a:t>Schwerlasttransportunternehmen sind mittelständisch geprägt. Die Flexibilität und Schnelligkeit ihrer Dienstleistung sind für das gesamte Wirtschaftsleben von Bedeutung.</a:t>
            </a:r>
          </a:p>
          <a:p>
            <a:r>
              <a:rPr lang="de-DE" dirty="0" smtClean="0"/>
              <a:t>Regelung in EBE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Eine Antragstellung ist auch in einem elektronischen Genehmigungsverfahren „Verfahrensmanagement Großraum- und Schwertransporte (VEMAGS) möglich. Dort können sich Antragsteller auch jederzeit über den Stand informieren.</a:t>
            </a:r>
            <a:endParaRPr lang="de-DE" dirty="0"/>
          </a:p>
          <a:p>
            <a:pPr marL="0" indent="0">
              <a:buNone/>
              <a:defRPr/>
            </a:pPr>
            <a:endParaRPr lang="de-DE" altLang="de-DE" kern="0" dirty="0" smtClean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04" y="88356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t="42773" r="67586" b="44964"/>
          <a:stretch/>
        </p:blipFill>
        <p:spPr bwMode="auto">
          <a:xfrm>
            <a:off x="2663269" y="3861048"/>
            <a:ext cx="675378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Gütekriterium m) – Kundenzufriedenheitscheck</a:t>
            </a:r>
            <a:br>
              <a:rPr lang="de-DE" altLang="de-DE" b="1" kern="0" dirty="0" smtClean="0"/>
            </a:br>
            <a:r>
              <a:rPr lang="de-DE" altLang="de-DE" b="1" kern="0" dirty="0" smtClean="0"/>
              <a:t>Gütekriterium f) Reaktion auf Beschwerden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 marL="0" indent="0">
              <a:buNone/>
              <a:defRPr/>
            </a:pPr>
            <a:r>
              <a:rPr lang="de-DE" altLang="de-DE" kern="0" dirty="0" smtClean="0"/>
              <a:t>Wir lassen uns was sagen:</a:t>
            </a:r>
          </a:p>
          <a:p>
            <a:pPr marL="0" indent="0">
              <a:buNone/>
              <a:defRPr/>
            </a:pPr>
            <a:endParaRPr lang="de-DE" altLang="de-DE" sz="1000" kern="0" dirty="0"/>
          </a:p>
          <a:p>
            <a:r>
              <a:rPr lang="de-DE" dirty="0" smtClean="0"/>
              <a:t>Zu jeder Dienstleistung erhalten Sie den standardisierten Fragebogen, mit dessen Hilfe wir Ihre Zufriedenheit abfragen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Ein intelligentes Beschwerdeformular finden Sie im Internet beim RAL Gütezeichen und bei der Anlaufstelle für Bürgeranliegen. Sie können das Formular online ausfüllen und absenden.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Die garantierte Rückmeldung erfolgt innerhalb von </a:t>
            </a:r>
            <a:br>
              <a:rPr lang="de-DE" dirty="0" smtClean="0"/>
            </a:br>
            <a:r>
              <a:rPr lang="de-DE" dirty="0" smtClean="0"/>
              <a:t>3 Arbeitstagen</a:t>
            </a:r>
            <a:endParaRPr lang="de-DE" dirty="0"/>
          </a:p>
          <a:p>
            <a:pPr marL="0" indent="0">
              <a:buNone/>
              <a:defRPr/>
            </a:pPr>
            <a:endParaRPr lang="de-DE" altLang="de-DE" kern="0" dirty="0" smtClean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8588" y="414338"/>
            <a:ext cx="8352804" cy="782637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>RAL Gütezeichen:</a:t>
            </a:r>
            <a:br>
              <a:rPr lang="de-DE" dirty="0" smtClean="0"/>
            </a:br>
            <a:r>
              <a:rPr lang="de-DE" sz="2400" dirty="0" smtClean="0"/>
              <a:t>Mittelstandsorientierte Kommunalverwaltung</a:t>
            </a:r>
            <a:endParaRPr lang="de-DE" sz="2400" dirty="0"/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14FFB"/>
                </a:solidFill>
                <a:latin typeface="Times New Roman" panose="02020603050405020304" pitchFamily="18" charset="0"/>
              </a:defRPr>
            </a:lvl9pPr>
          </a:lstStyle>
          <a:p>
            <a:fld id="{95FDEDF7-A1E7-495A-8AE4-9063CCE704C9}" type="slidenum"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de-DE" altLang="de-DE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0471" y="1628800"/>
            <a:ext cx="7850165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4668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85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305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7622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2194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6766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13385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b="1" kern="0" dirty="0" smtClean="0"/>
              <a:t>Herausforderungen: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Erlass einer </a:t>
            </a:r>
            <a:r>
              <a:rPr lang="de-DE" altLang="de-DE" b="1" kern="0" dirty="0" smtClean="0"/>
              <a:t>Dienstanweisung</a:t>
            </a:r>
            <a:r>
              <a:rPr lang="de-DE" altLang="de-DE" kern="0" dirty="0" smtClean="0"/>
              <a:t>, die die verbindliche Anwendung beschreibt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Abläufe und Verantwortlichkeiten für die Kriterien sind klar zu regeln (was wird wo angesiedelt)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Eigenüberwachung als Herausforderung (Automatisierung!)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TÜV prüft alle 2 Jahre die Einhaltung, bei Zielabweichungen wird das Gütezeichen entzogen</a:t>
            </a:r>
            <a:br>
              <a:rPr lang="de-DE" altLang="de-DE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endParaRPr lang="de-DE" altLang="de-DE" kern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Start der Eigenüberwachung: 01.10.2017</a:t>
            </a:r>
          </a:p>
          <a:p>
            <a:pPr marL="0" indent="0">
              <a:buNone/>
              <a:defRPr/>
            </a:pPr>
            <a:endParaRPr lang="de-DE" altLang="de-DE" kern="0" dirty="0"/>
          </a:p>
          <a:p>
            <a:pPr marL="0" indent="0">
              <a:buNone/>
              <a:defRPr/>
            </a:pPr>
            <a:endParaRPr lang="de-DE" altLang="de-DE" kern="0" dirty="0" smtClean="0"/>
          </a:p>
          <a:p>
            <a:pPr marL="0" indent="0">
              <a:buNone/>
              <a:defRPr/>
            </a:pPr>
            <a:endParaRPr lang="de-DE" altLang="de-DE" sz="2400" kern="0" dirty="0"/>
          </a:p>
          <a:p>
            <a:pPr marL="0" indent="0"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r>
              <a:rPr lang="de-DE" altLang="de-DE" sz="2400" kern="0" dirty="0" smtClean="0"/>
              <a:t/>
            </a:r>
            <a:br>
              <a:rPr lang="de-DE" altLang="de-DE" sz="2400" kern="0" dirty="0" smtClean="0"/>
            </a:b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altLang="de-DE" sz="2400" kern="0" dirty="0" smtClean="0"/>
          </a:p>
          <a:p>
            <a:pPr>
              <a:defRPr/>
            </a:pPr>
            <a:endParaRPr lang="de-DE" altLang="de-DE" sz="800" kern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37" y="1471079"/>
            <a:ext cx="1149541" cy="20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 bwMode="auto">
          <a:xfrm>
            <a:off x="3008784" y="4581128"/>
            <a:ext cx="1152128" cy="5040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114FFB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ayer. Innovationsring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114FFB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114FFB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228</Words>
  <Application>Microsoft Office PowerPoint</Application>
  <PresentationFormat>A4-Papier (210x297 mm)</PresentationFormat>
  <Paragraphs>124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2_Bayer. Innovationsring</vt:lpstr>
      <vt:lpstr> </vt:lpstr>
      <vt:lpstr>RAL Gütezeichen: Mittelstandsorientierte Kommunalverwaltung</vt:lpstr>
      <vt:lpstr>RAL Gütezeichen: Mittelstandsorientierte Kommunalverwaltung</vt:lpstr>
      <vt:lpstr>RAL Gütezeichen: 14 Serviceversprechen</vt:lpstr>
      <vt:lpstr>RAL Gütezeichen: Mittelstandsorientierte Kommunalverwaltung</vt:lpstr>
      <vt:lpstr>RAL Gütezeichen: Mittelstandsorientierte Kommunalverwaltung</vt:lpstr>
      <vt:lpstr>RAL Gütezeichen: Mittelstandsorientierte Kommunalverwaltung</vt:lpstr>
      <vt:lpstr>RAL Gütezeichen: Mittelstandsorientierte Kommunalverwaltung</vt:lpstr>
      <vt:lpstr>RAL Gütezeichen: Mittelstandsorientierte Kommunalverwaltung</vt:lpstr>
      <vt:lpstr>RAL Gütezeichen: Mittelstandsorientierte Kommunalverwaltung</vt:lpstr>
      <vt:lpstr>RAL Gütezeichen: Mittelstandsorientierte Kommunalverwaltung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Verwaltungsreform - Folienpräsentation</dc:title>
  <dc:subject>Bayerischer Innovationsring</dc:subject>
  <dc:creator>Klaus Geiger</dc:creator>
  <cp:lastModifiedBy>Geiger, Klaus</cp:lastModifiedBy>
  <cp:revision>522</cp:revision>
  <cp:lastPrinted>2015-04-19T15:30:15Z</cp:lastPrinted>
  <dcterms:created xsi:type="dcterms:W3CDTF">1998-08-13T11:19:18Z</dcterms:created>
  <dcterms:modified xsi:type="dcterms:W3CDTF">2017-11-13T15:24:48Z</dcterms:modified>
</cp:coreProperties>
</file>