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29"/>
  </p:notesMasterIdLst>
  <p:sldIdLst>
    <p:sldId id="258" r:id="rId2"/>
    <p:sldId id="532" r:id="rId3"/>
    <p:sldId id="496" r:id="rId4"/>
    <p:sldId id="557" r:id="rId5"/>
    <p:sldId id="511" r:id="rId6"/>
    <p:sldId id="548" r:id="rId7"/>
    <p:sldId id="547" r:id="rId8"/>
    <p:sldId id="549" r:id="rId9"/>
    <p:sldId id="546" r:id="rId10"/>
    <p:sldId id="558" r:id="rId11"/>
    <p:sldId id="475" r:id="rId12"/>
    <p:sldId id="561" r:id="rId13"/>
    <p:sldId id="512" r:id="rId14"/>
    <p:sldId id="545" r:id="rId15"/>
    <p:sldId id="513" r:id="rId16"/>
    <p:sldId id="550" r:id="rId17"/>
    <p:sldId id="552" r:id="rId18"/>
    <p:sldId id="551" r:id="rId19"/>
    <p:sldId id="564" r:id="rId20"/>
    <p:sldId id="522" r:id="rId21"/>
    <p:sldId id="537" r:id="rId22"/>
    <p:sldId id="562" r:id="rId23"/>
    <p:sldId id="534" r:id="rId24"/>
    <p:sldId id="528" r:id="rId25"/>
    <p:sldId id="565" r:id="rId26"/>
    <p:sldId id="542" r:id="rId27"/>
    <p:sldId id="55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orient="horz" pos="2194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5" orient="horz" pos="2709" userDrawn="1">
          <p15:clr>
            <a:srgbClr val="A4A3A4"/>
          </p15:clr>
        </p15:guide>
        <p15:guide id="6" orient="horz" pos="599" userDrawn="1">
          <p15:clr>
            <a:srgbClr val="A4A3A4"/>
          </p15:clr>
        </p15:guide>
        <p15:guide id="7" orient="horz" pos="509" userDrawn="1">
          <p15:clr>
            <a:srgbClr val="A4A3A4"/>
          </p15:clr>
        </p15:guide>
        <p15:guide id="8" pos="3949">
          <p15:clr>
            <a:srgbClr val="A4A3A4"/>
          </p15:clr>
        </p15:guide>
        <p15:guide id="9" pos="3628" userDrawn="1">
          <p15:clr>
            <a:srgbClr val="A4A3A4"/>
          </p15:clr>
        </p15:guide>
        <p15:guide id="10" pos="3454">
          <p15:clr>
            <a:srgbClr val="A4A3A4"/>
          </p15:clr>
        </p15:guide>
        <p15:guide id="11" pos="5488">
          <p15:clr>
            <a:srgbClr val="A4A3A4"/>
          </p15:clr>
        </p15:guide>
        <p15:guide id="12" pos="278">
          <p15:clr>
            <a:srgbClr val="A4A3A4"/>
          </p15:clr>
        </p15:guide>
        <p15:guide id="13" pos="11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a Bruns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E79"/>
    <a:srgbClr val="1CD2A7"/>
    <a:srgbClr val="BFD8EF"/>
    <a:srgbClr val="CFCFCF"/>
    <a:srgbClr val="82EED4"/>
    <a:srgbClr val="1DD5A9"/>
    <a:srgbClr val="7C9FDE"/>
    <a:srgbClr val="76FACE"/>
    <a:srgbClr val="74FCFC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2" autoAdjust="0"/>
    <p:restoredTop sz="67262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542" y="60"/>
      </p:cViewPr>
      <p:guideLst>
        <p:guide orient="horz" pos="3072"/>
        <p:guide orient="horz" pos="2194"/>
        <p:guide orient="horz" pos="2799"/>
        <p:guide orient="horz" pos="2709"/>
        <p:guide orient="horz" pos="599"/>
        <p:guide orient="horz" pos="509"/>
        <p:guide pos="3949"/>
        <p:guide pos="3628"/>
        <p:guide pos="3454"/>
        <p:guide pos="5488"/>
        <p:guide pos="278"/>
        <p:guide pos="1111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40" d="100"/>
        <a:sy n="24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4FE6-1CE3-304D-A5AE-188A738F9CD6}" type="datetimeFigureOut">
              <a:rPr lang="de-DE" smtClean="0"/>
              <a:t>13.11.2017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296C2-530A-6D45-BF6A-B25DBE5740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95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149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89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63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27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24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928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535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727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834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954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16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4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F3BC7-63E8-4B8F-B831-6AEC4D13BC1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384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6919" indent="-136919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141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215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807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420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1843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84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082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328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12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31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7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296C2-530A-6D45-BF6A-B25DBE57408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16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d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2"/>
            <a:ext cx="9144000" cy="34829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26"/>
            <a:endParaRPr lang="de-DE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42434" y="3609139"/>
            <a:ext cx="8322065" cy="363412"/>
          </a:xfrm>
        </p:spPr>
        <p:txBody>
          <a:bodyPr lIns="108000" anchor="t">
            <a:normAutofit/>
          </a:bodyPr>
          <a:lstStyle>
            <a:lvl1pPr marL="0" indent="0" algn="l">
              <a:buNone/>
              <a:defRPr lang="de-DE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7" name="Titel 2"/>
          <p:cNvSpPr>
            <a:spLocks noGrp="1"/>
          </p:cNvSpPr>
          <p:nvPr>
            <p:ph type="ctrTitle" hasCustomPrompt="1"/>
          </p:nvPr>
        </p:nvSpPr>
        <p:spPr>
          <a:xfrm>
            <a:off x="442434" y="433916"/>
            <a:ext cx="8270209" cy="795841"/>
          </a:xfrm>
          <a:solidFill>
            <a:schemeClr val="accent1"/>
          </a:solidFill>
        </p:spPr>
        <p:txBody>
          <a:bodyPr anchor="t"/>
          <a:lstStyle>
            <a:lvl1pPr>
              <a:lnSpc>
                <a:spcPts val="2799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Arial</a:t>
            </a:r>
            <a:br>
              <a:rPr lang="de-DE" dirty="0" smtClean="0"/>
            </a:br>
            <a:r>
              <a:rPr lang="de-DE" b="0" dirty="0" smtClean="0"/>
              <a:t>Subheadline</a:t>
            </a:r>
            <a:endParaRPr lang="de-DE" b="0" dirty="0"/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2806" b="35852"/>
          <a:stretch/>
        </p:blipFill>
        <p:spPr>
          <a:xfrm>
            <a:off x="-1" y="1207019"/>
            <a:ext cx="9144001" cy="22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0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5" indent="0" algn="ctr">
              <a:buNone/>
              <a:defRPr sz="1200"/>
            </a:lvl4pPr>
            <a:lvl5pPr marL="1371567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50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1" y="4852995"/>
            <a:ext cx="2057400" cy="273844"/>
          </a:xfrm>
        </p:spPr>
        <p:txBody>
          <a:bodyPr/>
          <a:lstStyle/>
          <a:p>
            <a:r>
              <a:rPr lang="de-DE" smtClean="0"/>
              <a:t>17.07.2017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1" y="4852995"/>
            <a:ext cx="3086100" cy="273844"/>
          </a:xfrm>
        </p:spPr>
        <p:txBody>
          <a:bodyPr/>
          <a:lstStyle/>
          <a:p>
            <a:r>
              <a:rPr lang="de-DE" smtClean="0"/>
              <a:t>(C) Petra Steffens, Wissenschaftliche Aussprache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1" y="4852995"/>
            <a:ext cx="2057400" cy="273844"/>
          </a:xfrm>
        </p:spPr>
        <p:txBody>
          <a:bodyPr/>
          <a:lstStyle/>
          <a:p>
            <a:fld id="{4CA78DE4-DA14-4CE4-B7C1-6475FED5B8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5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d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482903"/>
          </a:xfrm>
          <a:solidFill>
            <a:srgbClr val="F2F2F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42434" y="3609139"/>
            <a:ext cx="8322065" cy="363412"/>
          </a:xfrm>
        </p:spPr>
        <p:txBody>
          <a:bodyPr lIns="108000" anchor="t">
            <a:normAutofit/>
          </a:bodyPr>
          <a:lstStyle>
            <a:lvl1pPr marL="0" indent="0" algn="l">
              <a:buNone/>
              <a:defRPr lang="de-DE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2" name="Titel 2"/>
          <p:cNvSpPr>
            <a:spLocks noGrp="1"/>
          </p:cNvSpPr>
          <p:nvPr>
            <p:ph type="ctrTitle" hasCustomPrompt="1"/>
          </p:nvPr>
        </p:nvSpPr>
        <p:spPr>
          <a:xfrm>
            <a:off x="442434" y="433916"/>
            <a:ext cx="8270209" cy="795841"/>
          </a:xfrm>
          <a:solidFill>
            <a:schemeClr val="accent1"/>
          </a:solidFill>
        </p:spPr>
        <p:txBody>
          <a:bodyPr anchor="t"/>
          <a:lstStyle>
            <a:lvl1pPr>
              <a:lnSpc>
                <a:spcPts val="2799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Headline Arial</a:t>
            </a:r>
            <a:br>
              <a:rPr lang="de-DE" dirty="0" smtClean="0"/>
            </a:br>
            <a:r>
              <a:rPr lang="de-DE" b="0" dirty="0" smtClean="0"/>
              <a:t>Subheadline</a:t>
            </a:r>
            <a:endParaRPr lang="de-DE" b="0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95" y="4098788"/>
            <a:ext cx="1822704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4982" y="957007"/>
            <a:ext cx="5568082" cy="453988"/>
          </a:xfrm>
        </p:spPr>
        <p:txBody>
          <a:bodyPr lIns="107968" tIns="0" rIns="0" bIns="0"/>
          <a:lstStyle>
            <a:lvl1pPr marL="0" indent="0">
              <a:buNone/>
              <a:defRPr lang="de-DE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1" kern="1200" dirty="0" smtClean="0">
                <a:solidFill>
                  <a:srgbClr val="FBBA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34754" y="1500042"/>
            <a:ext cx="5568310" cy="2952895"/>
          </a:xfrm>
        </p:spPr>
        <p:txBody>
          <a:bodyPr/>
          <a:lstStyle>
            <a:lvl1pPr marL="209714" indent="-209714">
              <a:defRPr sz="1400"/>
            </a:lvl1pPr>
            <a:lvl2pPr marL="469306" indent="-215382">
              <a:defRPr sz="1400"/>
            </a:lvl2pPr>
            <a:lvl3pPr marL="697156" indent="-221050">
              <a:defRPr sz="14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5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200" b="0">
                <a:solidFill>
                  <a:schemeClr val="accent6"/>
                </a:solidFill>
                <a:latin typeface="Arial"/>
              </a:rPr>
              <a:pPr algn="r"/>
              <a:t>‹Nr.›</a:t>
            </a:fld>
            <a:endParaRPr lang="de-DE" sz="1400" b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4"/>
          </p:nvPr>
        </p:nvSpPr>
        <p:spPr>
          <a:xfrm>
            <a:off x="6264530" y="956170"/>
            <a:ext cx="2447502" cy="3611068"/>
          </a:xfrm>
          <a:solidFill>
            <a:srgbClr val="F2F2F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1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8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200" b="0" smtClean="0">
                <a:solidFill>
                  <a:schemeClr val="accent6"/>
                </a:solidFill>
                <a:latin typeface="Arial"/>
              </a:rPr>
              <a:pPr algn="r"/>
              <a:t>‹Nr.›</a:t>
            </a:fld>
            <a:endParaRPr lang="de-DE" sz="1400" b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4753" y="1043712"/>
            <a:ext cx="8277445" cy="3409226"/>
          </a:xfrm>
        </p:spPr>
        <p:txBody>
          <a:bodyPr lIns="108000"/>
          <a:lstStyle>
            <a:lvl1pPr marL="285750" indent="-285750" defTabSz="7200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720000" algn="l"/>
                <a:tab pos="1440000" algn="l"/>
                <a:tab pos="2160000" algn="l"/>
                <a:tab pos="2880000" algn="l"/>
              </a:tabLst>
              <a:defRPr lang="de-DE" sz="1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61857" indent="-285750">
              <a:buFont typeface="+mj-lt"/>
              <a:buAutoNum type="arabicPeriod"/>
              <a:defRPr lang="de-DE" sz="1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269875" indent="-269875">
              <a:buFont typeface="+mj-lt"/>
              <a:buAutoNum type="alphaLcPeriod"/>
              <a:defRPr lang="de-DE" sz="1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674" indent="-285750" defTabSz="720000">
              <a:buFont typeface="+mj-lt"/>
              <a:buAutoNum type="alphaLcPeriod"/>
              <a:tabLst>
                <a:tab pos="720000" algn="l"/>
                <a:tab pos="1440000" algn="l"/>
                <a:tab pos="2160000" algn="l"/>
                <a:tab pos="2880000" algn="l"/>
              </a:tabLst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251" indent="0">
              <a:buNone/>
              <a:defRPr sz="1400"/>
            </a:lvl5pPr>
          </a:lstStyle>
          <a:p>
            <a:pPr marL="257326" lvl="0" indent="-257326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</a:pPr>
            <a:r>
              <a:rPr lang="de-DE" dirty="0" smtClean="0"/>
              <a:t>Textmasterformate durch Klicken bearbeiten</a:t>
            </a:r>
          </a:p>
          <a:p>
            <a:pPr marL="469306" lvl="1" indent="-215382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</a:pPr>
            <a:r>
              <a:rPr lang="de-DE" dirty="0" smtClean="0"/>
              <a:t>Zweite Ebene</a:t>
            </a:r>
          </a:p>
          <a:p>
            <a:pPr marL="716428" lvl="2" indent="-240321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</a:pPr>
            <a:r>
              <a:rPr lang="de-DE" dirty="0" smtClean="0"/>
              <a:t>Dritte Ebene</a:t>
            </a:r>
          </a:p>
        </p:txBody>
      </p:sp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35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4982" y="957007"/>
            <a:ext cx="8277215" cy="453988"/>
          </a:xfrm>
        </p:spPr>
        <p:txBody>
          <a:bodyPr lIns="107968" tIns="0" rIns="0" bIns="0"/>
          <a:lstStyle>
            <a:lvl1pPr marL="0" indent="0">
              <a:buNone/>
              <a:defRPr lang="de-DE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1" kern="1200" dirty="0" smtClean="0">
                <a:solidFill>
                  <a:srgbClr val="FBBA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8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200" b="0">
                <a:solidFill>
                  <a:schemeClr val="accent6"/>
                </a:solidFill>
                <a:latin typeface="Arial"/>
              </a:rPr>
              <a:pPr algn="r"/>
              <a:t>‹Nr.›</a:t>
            </a:fld>
            <a:endParaRPr lang="de-DE" sz="1400" b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4753" y="1500042"/>
            <a:ext cx="8277444" cy="2952895"/>
          </a:xfrm>
        </p:spPr>
        <p:txBody>
          <a:bodyPr/>
          <a:lstStyle>
            <a:lvl1pPr marL="257326" indent="-257326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  <a:defRPr lang="de-DE" sz="1400" b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9306" indent="-215382">
              <a:defRPr lang="de-DE" sz="1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16428" indent="-240321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defRPr sz="1400" b="0"/>
            </a:lvl3pPr>
            <a:lvl4pPr marL="469306" indent="-215382" algn="l" defTabSz="9141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4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marL="257326" lvl="0" indent="-257326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</a:pPr>
            <a:r>
              <a:rPr lang="de-DE" dirty="0" smtClean="0"/>
              <a:t>Textmasterformate durch Klicken bearbeiten</a:t>
            </a:r>
          </a:p>
          <a:p>
            <a:pPr marL="469306" lvl="1" indent="-215382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</a:pPr>
            <a:r>
              <a:rPr lang="de-DE" dirty="0" smtClean="0"/>
              <a:t>Zweite Ebene</a:t>
            </a:r>
          </a:p>
          <a:p>
            <a:pPr marL="716428" lvl="2" indent="-240321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</a:pPr>
            <a:r>
              <a:rPr lang="de-DE" dirty="0" smtClean="0"/>
              <a:t>Dritte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>
          <a:xfrm>
            <a:off x="6264530" y="956170"/>
            <a:ext cx="2447502" cy="1742400"/>
          </a:xfrm>
          <a:solidFill>
            <a:srgbClr val="F2F2F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4"/>
          </p:nvPr>
        </p:nvSpPr>
        <p:spPr>
          <a:xfrm>
            <a:off x="6264530" y="2827418"/>
            <a:ext cx="2447502" cy="1742400"/>
          </a:xfrm>
          <a:solidFill>
            <a:srgbClr val="F2F2F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4982" y="957007"/>
            <a:ext cx="4709509" cy="453988"/>
          </a:xfrm>
        </p:spPr>
        <p:txBody>
          <a:bodyPr lIns="107968" tIns="0" rIns="0" bIns="0"/>
          <a:lstStyle>
            <a:lvl1pPr marL="0" indent="0">
              <a:buNone/>
              <a:defRPr lang="de-DE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1" kern="1200" dirty="0" smtClean="0">
                <a:solidFill>
                  <a:srgbClr val="FBBA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8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200" b="0">
                <a:solidFill>
                  <a:schemeClr val="accent6"/>
                </a:solidFill>
                <a:latin typeface="Arial"/>
              </a:rPr>
              <a:pPr algn="r"/>
              <a:t>‹Nr.›</a:t>
            </a:fld>
            <a:endParaRPr lang="de-DE" sz="1400" b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15"/>
          </p:nvPr>
        </p:nvSpPr>
        <p:spPr>
          <a:xfrm>
            <a:off x="434754" y="1500042"/>
            <a:ext cx="5568310" cy="2952895"/>
          </a:xfrm>
        </p:spPr>
        <p:txBody>
          <a:bodyPr/>
          <a:lstStyle>
            <a:lvl1pPr marL="209714" indent="-209714">
              <a:defRPr sz="1400"/>
            </a:lvl1pPr>
            <a:lvl2pPr marL="469306" indent="-215382">
              <a:defRPr sz="1400"/>
            </a:lvl2pPr>
            <a:lvl3pPr marL="697156" indent="-221050">
              <a:defRPr sz="14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9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34982" y="957007"/>
            <a:ext cx="5568082" cy="453988"/>
          </a:xfrm>
        </p:spPr>
        <p:txBody>
          <a:bodyPr lIns="107968" tIns="0" rIns="0" bIns="0"/>
          <a:lstStyle>
            <a:lvl1pPr marL="0" indent="0">
              <a:buNone/>
              <a:defRPr lang="de-DE" sz="16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b="1" kern="1200" dirty="0" smtClean="0">
                <a:solidFill>
                  <a:srgbClr val="FBBA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34754" y="1500042"/>
            <a:ext cx="5568310" cy="2945309"/>
          </a:xfrm>
        </p:spPr>
        <p:txBody>
          <a:bodyPr/>
          <a:lstStyle>
            <a:lvl1pPr marL="209714" indent="-209714">
              <a:defRPr sz="1400"/>
            </a:lvl1pPr>
            <a:lvl2pPr marL="469306" indent="-215382">
              <a:defRPr sz="1400"/>
            </a:lvl2pPr>
            <a:lvl3pPr marL="697156" indent="-221050">
              <a:defRPr sz="14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5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400" b="1">
                <a:solidFill>
                  <a:schemeClr val="tx2"/>
                </a:solidFill>
                <a:latin typeface="Arial"/>
              </a:rPr>
              <a:pPr algn="r"/>
              <a:t>‹Nr.›</a:t>
            </a:fld>
            <a:endParaRPr lang="de-DE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6251575" y="957007"/>
            <a:ext cx="2460625" cy="3588506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3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4841" y="961153"/>
            <a:ext cx="8277359" cy="3491785"/>
          </a:xfrm>
          <a:solidFill>
            <a:srgbClr val="F2F2F2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5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200" b="0">
                <a:solidFill>
                  <a:schemeClr val="accent6"/>
                </a:solidFill>
                <a:latin typeface="Arial"/>
              </a:rPr>
              <a:pPr algn="r"/>
              <a:t>‹Nr.›</a:t>
            </a:fld>
            <a:endParaRPr lang="de-DE" sz="1400" b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9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34753" y="1154096"/>
            <a:ext cx="8277443" cy="3298841"/>
          </a:xfrm>
        </p:spPr>
        <p:txBody>
          <a:bodyPr/>
          <a:lstStyle>
            <a:lvl1pPr marL="0" indent="0" algn="l">
              <a:lnSpc>
                <a:spcPts val="2120"/>
              </a:lnSpc>
              <a:spcBef>
                <a:spcPts val="432"/>
              </a:spcBef>
              <a:buClr>
                <a:schemeClr val="tx1"/>
              </a:buClr>
              <a:buNone/>
              <a:defRPr sz="1600"/>
            </a:lvl1pPr>
            <a:lvl2pPr marL="469306" indent="-215382">
              <a:defRPr sz="1600"/>
            </a:lvl2pPr>
            <a:lvl3pPr marL="697156" indent="-221050">
              <a:defRPr sz="1600"/>
            </a:lvl3pPr>
          </a:lstStyle>
          <a:p>
            <a:pPr marL="0" lvl="0" indent="0">
              <a:lnSpc>
                <a:spcPts val="2120"/>
              </a:lnSpc>
              <a:spcBef>
                <a:spcPts val="432"/>
              </a:spcBef>
              <a:buClr>
                <a:schemeClr val="tx1"/>
              </a:buClr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3"/>
          <p:cNvSpPr txBox="1">
            <a:spLocks/>
          </p:cNvSpPr>
          <p:nvPr userDrawn="1"/>
        </p:nvSpPr>
        <p:spPr>
          <a:xfrm>
            <a:off x="448332" y="4633834"/>
            <a:ext cx="8263865" cy="19351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9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089564F-CA15-7142-862B-E77DE7CE8768}" type="slidenum">
              <a:rPr lang="de-DE" sz="1200" b="0">
                <a:solidFill>
                  <a:schemeClr val="accent6"/>
                </a:solidFill>
                <a:latin typeface="Arial"/>
              </a:rPr>
              <a:pPr algn="r"/>
              <a:t>‹Nr.›</a:t>
            </a:fld>
            <a:endParaRPr lang="de-DE" sz="1400" b="0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38153" y="434455"/>
            <a:ext cx="8274047" cy="405805"/>
          </a:xfrm>
          <a:solidFill>
            <a:schemeClr val="accent1"/>
          </a:solidFill>
        </p:spPr>
        <p:txBody>
          <a:bodyPr wrap="square" lIns="108000" tIns="0" rIns="0" bIns="0" anchor="ctr">
            <a:noAutofit/>
          </a:bodyPr>
          <a:lstStyle>
            <a:lvl1pPr algn="l">
              <a:defRPr sz="2000" cap="none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2" y="4546968"/>
            <a:ext cx="930784" cy="48024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8562" y="334566"/>
            <a:ext cx="8253413" cy="696521"/>
          </a:xfrm>
          <a:prstGeom prst="rect">
            <a:avLst/>
          </a:prstGeom>
        </p:spPr>
        <p:txBody>
          <a:bodyPr vert="horz" wrap="square" lIns="91413" tIns="45707" rIns="91413" bIns="45707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1230" y="1379081"/>
            <a:ext cx="4325937" cy="2985067"/>
          </a:xfrm>
          <a:prstGeom prst="rect">
            <a:avLst/>
          </a:prstGeom>
        </p:spPr>
        <p:txBody>
          <a:bodyPr vert="horz" lIns="102826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marL="469306" lvl="1" indent="-215382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</a:pPr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grpSp>
        <p:nvGrpSpPr>
          <p:cNvPr id="4" name="Gruppierung 3"/>
          <p:cNvGrpSpPr/>
          <p:nvPr userDrawn="1"/>
        </p:nvGrpSpPr>
        <p:grpSpPr>
          <a:xfrm>
            <a:off x="9329842" y="2765481"/>
            <a:ext cx="466177" cy="2378020"/>
            <a:chOff x="9329842" y="3320879"/>
            <a:chExt cx="466177" cy="1822621"/>
          </a:xfrm>
        </p:grpSpPr>
        <p:sp>
          <p:nvSpPr>
            <p:cNvPr id="7" name="Rechteck 6"/>
            <p:cNvSpPr/>
            <p:nvPr userDrawn="1"/>
          </p:nvSpPr>
          <p:spPr bwMode="auto">
            <a:xfrm>
              <a:off x="9329842" y="3320879"/>
              <a:ext cx="466177" cy="1822621"/>
            </a:xfrm>
            <a:prstGeom prst="rect">
              <a:avLst/>
            </a:prstGeom>
            <a:solidFill>
              <a:schemeClr val="bg1"/>
            </a:solidFill>
            <a:ln w="222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653064"/>
              <a:endParaRPr lang="de-DE" sz="13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9389518" y="3366829"/>
              <a:ext cx="348855" cy="261641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26">
                <a:lnSpc>
                  <a:spcPct val="90000"/>
                </a:lnSpc>
              </a:pPr>
              <a:endParaRPr lang="de-DE" sz="11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 rot="10800000">
              <a:off x="9389518" y="4828942"/>
              <a:ext cx="348855" cy="261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26">
                <a:lnSpc>
                  <a:spcPct val="90000"/>
                </a:lnSpc>
              </a:pPr>
              <a:endParaRPr lang="de-DE" sz="11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 rot="10800000">
              <a:off x="9389518" y="4463413"/>
              <a:ext cx="348855" cy="261641"/>
            </a:xfrm>
            <a:prstGeom prst="rect">
              <a:avLst/>
            </a:prstGeom>
            <a:solidFill>
              <a:schemeClr val="accent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26">
                <a:lnSpc>
                  <a:spcPct val="90000"/>
                </a:lnSpc>
              </a:pPr>
              <a:endParaRPr lang="de-DE" sz="11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 rot="10800000">
              <a:off x="9389518" y="4097885"/>
              <a:ext cx="348855" cy="26164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26">
                <a:lnSpc>
                  <a:spcPct val="90000"/>
                </a:lnSpc>
              </a:pPr>
              <a:endParaRPr lang="de-DE" sz="11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 rot="10800000">
              <a:off x="9389518" y="3732357"/>
              <a:ext cx="348855" cy="261641"/>
            </a:xfrm>
            <a:prstGeom prst="rect">
              <a:avLst/>
            </a:prstGeom>
            <a:solidFill>
              <a:srgbClr val="61656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914126">
                <a:lnSpc>
                  <a:spcPct val="90000"/>
                </a:lnSpc>
              </a:pPr>
              <a:endParaRPr lang="de-DE" sz="1100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© Fraunhofer FOKUS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3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3" r:id="rId2"/>
    <p:sldLayoutId id="2147483796" r:id="rId3"/>
    <p:sldLayoutId id="2147483795" r:id="rId4"/>
    <p:sldLayoutId id="2147483797" r:id="rId5"/>
    <p:sldLayoutId id="2147483798" r:id="rId6"/>
    <p:sldLayoutId id="2147483800" r:id="rId7"/>
    <p:sldLayoutId id="2147483799" r:id="rId8"/>
    <p:sldLayoutId id="2147483801" r:id="rId9"/>
    <p:sldLayoutId id="214748380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126" rtl="0" eaLnBrk="1" latinLnBrk="0" hangingPunct="1">
        <a:lnSpc>
          <a:spcPts val="2999"/>
        </a:lnSpc>
        <a:spcBef>
          <a:spcPct val="0"/>
        </a:spcBef>
        <a:buNone/>
        <a:defRPr sz="2000" b="1" kern="1200" cap="none" spc="9" baseline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257326" indent="-257326" algn="l" defTabSz="914126" rtl="0" eaLnBrk="1" latinLnBrk="0" hangingPunct="1">
        <a:spcBef>
          <a:spcPct val="20000"/>
        </a:spcBef>
        <a:buClrTx/>
        <a:buFont typeface="Symbol" charset="2"/>
        <a:buChar char="-"/>
        <a:tabLst/>
        <a:defRPr lang="de-DE" sz="1400" kern="1200" dirty="0" smtClean="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257326" indent="-257326" algn="l" defTabSz="914126" rtl="0" eaLnBrk="1" latinLnBrk="0" hangingPunct="1">
        <a:spcBef>
          <a:spcPct val="20000"/>
        </a:spcBef>
        <a:buClrTx/>
        <a:buFont typeface="Symbol" charset="2"/>
        <a:buChar char="-"/>
        <a:tabLst/>
        <a:defRPr lang="de-DE" sz="1400" kern="1200" dirty="0" smtClean="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716428" indent="-240321" algn="l" defTabSz="914126" rtl="0" eaLnBrk="1" latinLnBrk="0" hangingPunct="1">
        <a:spcBef>
          <a:spcPct val="20000"/>
        </a:spcBef>
        <a:buClrTx/>
        <a:buFont typeface="Symbol" charset="2"/>
        <a:buChar char="-"/>
        <a:defRPr lang="de-DE" sz="1400" kern="1200" dirty="0" smtClean="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539674" indent="-285750" algn="l" defTabSz="914126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782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845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0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3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1.pn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Programmbibliothek" TargetMode="External"/><Relationship Id="rId3" Type="http://schemas.openxmlformats.org/officeDocument/2006/relationships/hyperlink" Target="https://de.wikipedia.org/wiki/Arbeitgeber" TargetMode="External"/><Relationship Id="rId7" Type="http://schemas.openxmlformats.org/officeDocument/2006/relationships/hyperlink" Target="https://de.wikipedia.org/wiki/Lohnsteuerbescheinigu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.wikipedia.org/wiki/Umsatzsteuer-Voranmeldung_(Deutschland)" TargetMode="External"/><Relationship Id="rId5" Type="http://schemas.openxmlformats.org/officeDocument/2006/relationships/hyperlink" Target="https://de.wikipedia.org/wiki/Lohnsteuer" TargetMode="External"/><Relationship Id="rId4" Type="http://schemas.openxmlformats.org/officeDocument/2006/relationships/hyperlink" Target="https://de.wikipedia.org/wiki/Unternehmer" TargetMode="External"/><Relationship Id="rId9" Type="http://schemas.openxmlformats.org/officeDocument/2006/relationships/hyperlink" Target="https://de.wikipedia.org/wiki/Application_Programming_Interfac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"/>
          <a:stretch/>
        </p:blipFill>
        <p:spPr>
          <a:xfrm>
            <a:off x="5538" y="0"/>
            <a:ext cx="9144000" cy="348125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7490833" y="1728734"/>
            <a:ext cx="3035772" cy="240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016">
              <a:lnSpc>
                <a:spcPts val="1428"/>
              </a:lnSpc>
              <a:spcBef>
                <a:spcPts val="286"/>
              </a:spcBef>
              <a:buClr>
                <a:prstClr val="black"/>
              </a:buClr>
            </a:pPr>
            <a:r>
              <a:rPr lang="de-DE" sz="600" dirty="0">
                <a:solidFill>
                  <a:srgbClr val="FFFFFF"/>
                </a:solidFill>
                <a:latin typeface="Arial"/>
              </a:rPr>
              <a:t>© Matthias Heyde / Fraunhofer FOKUS</a:t>
            </a:r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442434" y="433916"/>
            <a:ext cx="8270209" cy="79584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13" tIns="45707" rIns="91413" bIns="45707" rtlCol="0" anchor="t" anchorCtr="0">
            <a:noAutofit/>
          </a:bodyPr>
          <a:lstStyle>
            <a:lvl1pPr algn="l" defTabSz="914126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sz="2400" b="1" kern="1200" cap="none" spc="9" baseline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Digitalisierung rauf </a:t>
            </a:r>
            <a:r>
              <a:rPr lang="de-DE" dirty="0" smtClean="0"/>
              <a:t>- Bürokratie </a:t>
            </a:r>
            <a:r>
              <a:rPr lang="de-DE" dirty="0"/>
              <a:t>runter</a:t>
            </a:r>
            <a:r>
              <a:rPr lang="de-DE" dirty="0" smtClean="0"/>
              <a:t>!</a:t>
            </a:r>
          </a:p>
          <a:p>
            <a:r>
              <a:rPr lang="de-DE" sz="2000" dirty="0" smtClean="0"/>
              <a:t>Workshop „Geschäftslage Statistiken und Berichtspflichten“</a:t>
            </a:r>
            <a:endParaRPr lang="de-DE" sz="2000" cap="all" dirty="0"/>
          </a:p>
        </p:txBody>
      </p:sp>
      <p:sp>
        <p:nvSpPr>
          <p:cNvPr id="10" name="Untertitel 1"/>
          <p:cNvSpPr>
            <a:spLocks noGrp="1"/>
          </p:cNvSpPr>
          <p:nvPr>
            <p:ph type="subTitle" idx="1"/>
          </p:nvPr>
        </p:nvSpPr>
        <p:spPr>
          <a:xfrm>
            <a:off x="442434" y="3632828"/>
            <a:ext cx="8322065" cy="810154"/>
          </a:xfrm>
        </p:spPr>
        <p:txBody>
          <a:bodyPr>
            <a:normAutofit/>
          </a:bodyPr>
          <a:lstStyle/>
          <a:p>
            <a:r>
              <a:rPr lang="de-DE" dirty="0" smtClean="0"/>
              <a:t>Jan Gottschick, </a:t>
            </a:r>
            <a:r>
              <a:rPr lang="de-DE" dirty="0"/>
              <a:t>Petra </a:t>
            </a:r>
            <a:r>
              <a:rPr lang="de-DE" dirty="0" smtClean="0"/>
              <a:t>Steffens</a:t>
            </a:r>
          </a:p>
          <a:p>
            <a:r>
              <a:rPr lang="de-DE" dirty="0" smtClean="0"/>
              <a:t>IHK München und Oberbayern, 14. November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10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BERICHTSPLFICHTEN HEUTE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7892" y="1493052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6" name="Rechteck 5"/>
          <p:cNvSpPr/>
          <p:nvPr/>
        </p:nvSpPr>
        <p:spPr>
          <a:xfrm>
            <a:off x="474330" y="1119489"/>
            <a:ext cx="5008895" cy="2687307"/>
          </a:xfrm>
          <a:prstGeom prst="rect">
            <a:avLst/>
          </a:prstGeom>
          <a:solidFill>
            <a:srgbClr val="DF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" name="Rectangle 96"/>
          <p:cNvSpPr/>
          <p:nvPr/>
        </p:nvSpPr>
        <p:spPr>
          <a:xfrm>
            <a:off x="522193" y="2049099"/>
            <a:ext cx="2481008" cy="1530004"/>
          </a:xfrm>
          <a:prstGeom prst="rect">
            <a:avLst/>
          </a:prstGeom>
          <a:solidFill>
            <a:schemeClr val="bg1"/>
          </a:solidFill>
          <a:ln w="38100">
            <a:solidFill>
              <a:srgbClr val="7C9FDE"/>
            </a:solidFill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de-DE" sz="1050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526420" y="2485351"/>
            <a:ext cx="1134000" cy="16721"/>
          </a:xfrm>
          <a:prstGeom prst="straightConnector1">
            <a:avLst/>
          </a:prstGeom>
          <a:ln w="31750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hape 72"/>
          <p:cNvCxnSpPr>
            <a:endCxn id="11" idx="1"/>
          </p:cNvCxnSpPr>
          <p:nvPr/>
        </p:nvCxnSpPr>
        <p:spPr>
          <a:xfrm flipV="1">
            <a:off x="1900502" y="1984552"/>
            <a:ext cx="1734290" cy="854606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6"/>
          <p:cNvSpPr/>
          <p:nvPr/>
        </p:nvSpPr>
        <p:spPr>
          <a:xfrm>
            <a:off x="3628049" y="2271380"/>
            <a:ext cx="1639067" cy="434783"/>
          </a:xfrm>
          <a:prstGeom prst="rect">
            <a:avLst/>
          </a:prstGeom>
          <a:solidFill>
            <a:schemeClr val="bg1"/>
          </a:solidFill>
          <a:ln w="38100">
            <a:solidFill>
              <a:srgbClr val="7C9FDE"/>
            </a:solidFill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r>
              <a:rPr lang="de-DE" sz="1200" dirty="0" smtClean="0"/>
              <a:t>Ausgleichsabgabe</a:t>
            </a:r>
            <a:endParaRPr lang="de-DE" sz="1200" dirty="0"/>
          </a:p>
        </p:txBody>
      </p:sp>
      <p:sp>
        <p:nvSpPr>
          <p:cNvPr id="11" name="Rectangle 96"/>
          <p:cNvSpPr/>
          <p:nvPr/>
        </p:nvSpPr>
        <p:spPr>
          <a:xfrm>
            <a:off x="3634792" y="1767160"/>
            <a:ext cx="1639067" cy="434783"/>
          </a:xfrm>
          <a:prstGeom prst="rect">
            <a:avLst/>
          </a:prstGeom>
          <a:solidFill>
            <a:schemeClr val="bg1"/>
          </a:solidFill>
          <a:ln w="38100">
            <a:solidFill>
              <a:srgbClr val="7C9FDE"/>
            </a:solidFill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r>
              <a:rPr lang="de-DE" sz="1200" dirty="0" smtClean="0"/>
              <a:t>Unfallversicherung</a:t>
            </a:r>
            <a:endParaRPr lang="de-DE" sz="1200" dirty="0"/>
          </a:p>
        </p:txBody>
      </p:sp>
      <p:sp>
        <p:nvSpPr>
          <p:cNvPr id="12" name="Rectangle 96"/>
          <p:cNvSpPr/>
          <p:nvPr/>
        </p:nvSpPr>
        <p:spPr>
          <a:xfrm>
            <a:off x="3634792" y="1266409"/>
            <a:ext cx="1639067" cy="434783"/>
          </a:xfrm>
          <a:prstGeom prst="rect">
            <a:avLst/>
          </a:prstGeom>
          <a:solidFill>
            <a:schemeClr val="bg1"/>
          </a:solidFill>
          <a:ln w="38100">
            <a:solidFill>
              <a:srgbClr val="7C9FDE"/>
            </a:solidFill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r>
              <a:rPr lang="de-DE" sz="1200" dirty="0" smtClean="0"/>
              <a:t>Strukturerhebungen</a:t>
            </a:r>
            <a:endParaRPr lang="de-DE" sz="1200" dirty="0"/>
          </a:p>
        </p:txBody>
      </p:sp>
      <p:cxnSp>
        <p:nvCxnSpPr>
          <p:cNvPr id="16" name="Shape 72"/>
          <p:cNvCxnSpPr>
            <a:endCxn id="12" idx="1"/>
          </p:cNvCxnSpPr>
          <p:nvPr/>
        </p:nvCxnSpPr>
        <p:spPr>
          <a:xfrm flipV="1">
            <a:off x="1832972" y="1483801"/>
            <a:ext cx="1801820" cy="1256954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96"/>
          <p:cNvSpPr/>
          <p:nvPr/>
        </p:nvSpPr>
        <p:spPr>
          <a:xfrm>
            <a:off x="3634792" y="2768812"/>
            <a:ext cx="1639067" cy="434783"/>
          </a:xfrm>
          <a:prstGeom prst="rect">
            <a:avLst/>
          </a:prstGeom>
          <a:solidFill>
            <a:schemeClr val="bg1"/>
          </a:solidFill>
          <a:ln w="38100">
            <a:solidFill>
              <a:srgbClr val="7C9FDE"/>
            </a:solidFill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r>
              <a:rPr lang="de-DE" sz="1200" dirty="0" smtClean="0"/>
              <a:t>Agrarstatistiken</a:t>
            </a:r>
            <a:endParaRPr lang="de-DE" sz="1200" dirty="0"/>
          </a:p>
        </p:txBody>
      </p:sp>
      <p:sp>
        <p:nvSpPr>
          <p:cNvPr id="18" name="Rectangle 96"/>
          <p:cNvSpPr/>
          <p:nvPr/>
        </p:nvSpPr>
        <p:spPr>
          <a:xfrm>
            <a:off x="3634792" y="3271981"/>
            <a:ext cx="1639067" cy="434783"/>
          </a:xfrm>
          <a:prstGeom prst="rect">
            <a:avLst/>
          </a:prstGeom>
          <a:solidFill>
            <a:schemeClr val="bg1"/>
          </a:solidFill>
          <a:ln w="38100">
            <a:solidFill>
              <a:srgbClr val="7C9FDE"/>
            </a:solidFill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r>
              <a:rPr lang="de-DE" sz="1200" dirty="0" smtClean="0"/>
              <a:t>Emissionserklärung</a:t>
            </a: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5640745" y="1119489"/>
            <a:ext cx="3228975" cy="3397393"/>
          </a:xfrm>
          <a:prstGeom prst="rect">
            <a:avLst/>
          </a:prstGeom>
          <a:solidFill>
            <a:schemeClr val="bg1"/>
          </a:solidFill>
          <a:ln w="44450">
            <a:noFill/>
          </a:ln>
        </p:spPr>
        <p:txBody>
          <a:bodyPr wrap="square" tIns="54000" rtlCol="0">
            <a:noAutofit/>
          </a:bodyPr>
          <a:lstStyle>
            <a:defPPr>
              <a:defRPr lang="de-DE"/>
            </a:defPPr>
            <a:lvl1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 sz="1799" b="1"/>
            </a:lvl1pPr>
          </a:lstStyle>
          <a:p>
            <a:pPr marL="0" indent="0">
              <a:buNone/>
            </a:pPr>
            <a:r>
              <a:rPr lang="de-DE" sz="1300" dirty="0"/>
              <a:t>Hoher Aufwand für die  Unternehmen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Identifikation, Interpretation und Umsetzung der Vorschriften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Betrieb zahlreicher Fachanwendungen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Redundante Ermittlung und Aufbereitung gleicher Daten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de-DE" sz="1300" dirty="0"/>
              <a:t>Hoher Aufwand für die Verwaltung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(Neu-)Erfassung der Daten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Nachfragen wg. geringer Datenqualität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Nachhaken bei Fristverletzungen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de-DE" sz="1300" dirty="0"/>
              <a:t>Hoher Aufwand für IT-Anbieter/ Unternehmen</a:t>
            </a:r>
          </a:p>
          <a:p>
            <a:pPr marL="92075" indent="-92075">
              <a:spcBef>
                <a:spcPts val="225"/>
              </a:spcBef>
            </a:pPr>
            <a:r>
              <a:rPr lang="de-DE" sz="1300" b="0" dirty="0"/>
              <a:t>Anpassung der Fachanwendungen bei Vorschriftenänderungen</a:t>
            </a:r>
          </a:p>
        </p:txBody>
      </p:sp>
      <p:sp>
        <p:nvSpPr>
          <p:cNvPr id="20" name="Pfeil nach rechts 19"/>
          <p:cNvSpPr/>
          <p:nvPr/>
        </p:nvSpPr>
        <p:spPr bwMode="auto">
          <a:xfrm>
            <a:off x="476119" y="4030951"/>
            <a:ext cx="837945" cy="412431"/>
          </a:xfrm>
          <a:prstGeom prst="rightArrow">
            <a:avLst/>
          </a:prstGeom>
          <a:solidFill>
            <a:srgbClr val="7C9FDE"/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780"/>
            <a:endParaRPr lang="de-DE" sz="1349" kern="0" dirty="0">
              <a:solidFill>
                <a:schemeClr val="accent1"/>
              </a:solidFill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1346784" y="3940273"/>
            <a:ext cx="4136441" cy="576609"/>
          </a:xfrm>
          <a:prstGeom prst="rect">
            <a:avLst/>
          </a:prstGeom>
          <a:solidFill>
            <a:schemeClr val="bg1"/>
          </a:solidFill>
          <a:ln w="44450">
            <a:solidFill>
              <a:srgbClr val="7C9FDE"/>
            </a:solidFill>
          </a:ln>
        </p:spPr>
        <p:txBody>
          <a:bodyPr wrap="square" tIns="54000" rtlCol="0" anchor="ctr">
            <a:noAutofit/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de-DE" sz="1400" dirty="0"/>
              <a:t>Medienbrüche mangels Schnittstellen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de-DE" sz="1400" dirty="0"/>
              <a:t>Vielzahl IT-gestützter Fachanwendungen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53" y="2759186"/>
            <a:ext cx="367630" cy="36763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88" y="2801294"/>
            <a:ext cx="367630" cy="36763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75" y="2318255"/>
            <a:ext cx="367630" cy="367630"/>
          </a:xfrm>
          <a:prstGeom prst="rect">
            <a:avLst/>
          </a:prstGeom>
        </p:spPr>
      </p:pic>
      <p:sp>
        <p:nvSpPr>
          <p:cNvPr id="25" name="Flussdiagramm: Verzweigung 71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266706" y="1385396"/>
            <a:ext cx="166016" cy="177638"/>
          </a:xfrm>
          <a:prstGeom prst="flowChartDecision">
            <a:avLst/>
          </a:prstGeom>
          <a:solidFill>
            <a:srgbClr val="E6307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71463" indent="-271463" algn="l" defTabSz="457200" rtl="0" eaLnBrk="0" fontAlgn="base" hangingPunct="0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70000"/>
              <a:buBlip>
                <a:blip r:embed="rId10"/>
              </a:buBlip>
              <a:defRPr sz="2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14363" indent="-342900" algn="l" defTabSz="457200" rtl="0" eaLnBrk="0" fontAlgn="base" hangingPunct="0">
              <a:spcBef>
                <a:spcPct val="2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9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270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-"/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575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Flussdiagramm: Verzweigung 71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266706" y="1893287"/>
            <a:ext cx="166016" cy="177638"/>
          </a:xfrm>
          <a:prstGeom prst="flowChartDecision">
            <a:avLst/>
          </a:prstGeom>
          <a:solidFill>
            <a:srgbClr val="E6307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71463" indent="-271463" algn="l" defTabSz="457200" rtl="0" eaLnBrk="0" fontAlgn="base" hangingPunct="0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70000"/>
              <a:buBlip>
                <a:blip r:embed="rId10"/>
              </a:buBlip>
              <a:defRPr sz="2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14363" indent="-342900" algn="l" defTabSz="457200" rtl="0" eaLnBrk="0" fontAlgn="base" hangingPunct="0">
              <a:spcBef>
                <a:spcPct val="2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9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270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-"/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575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7" name="Shape 72"/>
          <p:cNvCxnSpPr/>
          <p:nvPr/>
        </p:nvCxnSpPr>
        <p:spPr>
          <a:xfrm>
            <a:off x="2681459" y="2998874"/>
            <a:ext cx="932076" cy="37356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28" y="3086092"/>
            <a:ext cx="367630" cy="367630"/>
          </a:xfrm>
          <a:prstGeom prst="rect">
            <a:avLst/>
          </a:prstGeom>
        </p:spPr>
      </p:pic>
      <p:cxnSp>
        <p:nvCxnSpPr>
          <p:cNvPr id="29" name="Shape 72"/>
          <p:cNvCxnSpPr/>
          <p:nvPr/>
        </p:nvCxnSpPr>
        <p:spPr>
          <a:xfrm>
            <a:off x="2338081" y="3318190"/>
            <a:ext cx="1296000" cy="260915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2674347" y="2936319"/>
            <a:ext cx="978677" cy="1928"/>
          </a:xfrm>
          <a:prstGeom prst="straightConnector1">
            <a:avLst/>
          </a:prstGeom>
          <a:ln w="31750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ussdiagramm: Verzweigung 71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266706" y="2409307"/>
            <a:ext cx="166016" cy="177638"/>
          </a:xfrm>
          <a:prstGeom prst="flowChartDecision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71463" indent="-271463" algn="l" defTabSz="457200" rtl="0" eaLnBrk="0" fontAlgn="base" hangingPunct="0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70000"/>
              <a:buBlip>
                <a:blip r:embed="rId10"/>
              </a:buBlip>
              <a:defRPr sz="2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14363" indent="-342900" algn="l" defTabSz="457200" rtl="0" eaLnBrk="0" fontAlgn="base" hangingPunct="0">
              <a:spcBef>
                <a:spcPct val="2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9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270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-"/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575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Flussdiagramm: Verzweigung 71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266706" y="2857800"/>
            <a:ext cx="166016" cy="177638"/>
          </a:xfrm>
          <a:prstGeom prst="flowChartDecision">
            <a:avLst/>
          </a:prstGeom>
          <a:solidFill>
            <a:srgbClr val="00B05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71463" indent="-271463" algn="l" defTabSz="457200" rtl="0" eaLnBrk="0" fontAlgn="base" hangingPunct="0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70000"/>
              <a:buBlip>
                <a:blip r:embed="rId10"/>
              </a:buBlip>
              <a:defRPr sz="2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14363" indent="-342900" algn="l" defTabSz="457200" rtl="0" eaLnBrk="0" fontAlgn="base" hangingPunct="0">
              <a:spcBef>
                <a:spcPct val="2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9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270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-"/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575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Flussdiagramm: Verzweigung 71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266706" y="3252018"/>
            <a:ext cx="166016" cy="177638"/>
          </a:xfrm>
          <a:prstGeom prst="flowChartDecision">
            <a:avLst/>
          </a:prstGeom>
          <a:solidFill>
            <a:srgbClr val="00B05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71463" indent="-271463" algn="l" defTabSz="457200" rtl="0" eaLnBrk="0" fontAlgn="base" hangingPunct="0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70000"/>
              <a:buBlip>
                <a:blip r:embed="rId10"/>
              </a:buBlip>
              <a:defRPr sz="2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14363" indent="-342900" algn="l" defTabSz="457200" rtl="0" eaLnBrk="0" fontAlgn="base" hangingPunct="0">
              <a:spcBef>
                <a:spcPct val="2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9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270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-"/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575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Flussdiagramm: Verzweigung 71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266706" y="3502263"/>
            <a:ext cx="166016" cy="177638"/>
          </a:xfrm>
          <a:prstGeom prst="flowChartDecision">
            <a:avLst/>
          </a:prstGeom>
          <a:solidFill>
            <a:srgbClr val="9E228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71463" indent="-271463" algn="l" defTabSz="457200" rtl="0" eaLnBrk="0" fontAlgn="base" hangingPunct="0"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70000"/>
              <a:buBlip>
                <a:blip r:embed="rId10"/>
              </a:buBlip>
              <a:defRPr sz="21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614363" indent="-342900" algn="l" defTabSz="457200" rtl="0" eaLnBrk="0" fontAlgn="base" hangingPunct="0">
              <a:spcBef>
                <a:spcPct val="20000"/>
              </a:spcBef>
              <a:spcAft>
                <a:spcPts val="10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defRPr sz="19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827088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-"/>
              <a:defRPr sz="17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de-DE" sz="1575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11"/>
          <a:srcRect r="8622"/>
          <a:stretch/>
        </p:blipFill>
        <p:spPr>
          <a:xfrm>
            <a:off x="679713" y="2496787"/>
            <a:ext cx="714747" cy="722025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-956184" y="18233"/>
            <a:ext cx="929148" cy="299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151200" tIns="0" rIns="0" bIns="0" rtlCol="0">
            <a:noAutofit/>
          </a:bodyPr>
          <a:lstStyle/>
          <a:p>
            <a:pPr>
              <a:spcBef>
                <a:spcPts val="560"/>
              </a:spcBef>
              <a:buClr>
                <a:schemeClr val="tx1"/>
              </a:buClr>
            </a:pPr>
            <a:r>
              <a:rPr lang="de-DE" sz="1400" dirty="0" smtClean="0"/>
              <a:t>Petra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605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3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ZENTRALE HERAUSFORDERUNGEN</a:t>
            </a:r>
            <a:endParaRPr lang="de-DE" dirty="0"/>
          </a:p>
        </p:txBody>
      </p:sp>
      <p:sp>
        <p:nvSpPr>
          <p:cNvPr id="24" name="Freihandform 23"/>
          <p:cNvSpPr/>
          <p:nvPr/>
        </p:nvSpPr>
        <p:spPr>
          <a:xfrm>
            <a:off x="562169" y="1298008"/>
            <a:ext cx="8019663" cy="956741"/>
          </a:xfrm>
          <a:custGeom>
            <a:avLst/>
            <a:gdLst>
              <a:gd name="connsiteX0" fmla="*/ 0 w 8449246"/>
              <a:gd name="connsiteY0" fmla="*/ 637827 h 1275654"/>
              <a:gd name="connsiteX1" fmla="*/ 4224623 w 8449246"/>
              <a:gd name="connsiteY1" fmla="*/ 0 h 1275654"/>
              <a:gd name="connsiteX2" fmla="*/ 8449246 w 8449246"/>
              <a:gd name="connsiteY2" fmla="*/ 637827 h 1275654"/>
              <a:gd name="connsiteX3" fmla="*/ 4224623 w 8449246"/>
              <a:gd name="connsiteY3" fmla="*/ 1275654 h 1275654"/>
              <a:gd name="connsiteX4" fmla="*/ 0 w 8449246"/>
              <a:gd name="connsiteY4" fmla="*/ 637827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9246" h="1275654">
                <a:moveTo>
                  <a:pt x="0" y="637827"/>
                </a:moveTo>
                <a:cubicBezTo>
                  <a:pt x="0" y="285565"/>
                  <a:pt x="1891428" y="0"/>
                  <a:pt x="4224623" y="0"/>
                </a:cubicBezTo>
                <a:cubicBezTo>
                  <a:pt x="6557818" y="0"/>
                  <a:pt x="8449246" y="285565"/>
                  <a:pt x="8449246" y="637827"/>
                </a:cubicBezTo>
                <a:cubicBezTo>
                  <a:pt x="8449246" y="990089"/>
                  <a:pt x="6557818" y="1275654"/>
                  <a:pt x="4224623" y="1275654"/>
                </a:cubicBezTo>
                <a:cubicBezTo>
                  <a:pt x="1891428" y="1275654"/>
                  <a:pt x="0" y="990089"/>
                  <a:pt x="0" y="637827"/>
                </a:cubicBezTo>
                <a:close/>
              </a:path>
            </a:pathLst>
          </a:custGeom>
          <a:solidFill>
            <a:srgbClr val="7C9FDE">
              <a:alpha val="60000"/>
            </a:srgbClr>
          </a:solidFill>
          <a:ln w="38100">
            <a:noFill/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r>
              <a:rPr lang="de-DE" dirty="0">
                <a:solidFill>
                  <a:schemeClr val="tx1"/>
                </a:solidFill>
              </a:rPr>
              <a:t>Realisierung organisationsübergreifender, </a:t>
            </a: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medienbruchfreier </a:t>
            </a:r>
            <a:r>
              <a:rPr lang="de-DE" dirty="0">
                <a:solidFill>
                  <a:schemeClr val="tx1"/>
                </a:solidFill>
              </a:rPr>
              <a:t>Prozessketten in wirtschaftlicher Weise</a:t>
            </a:r>
          </a:p>
        </p:txBody>
      </p:sp>
      <p:sp>
        <p:nvSpPr>
          <p:cNvPr id="25" name="Freihandform 24"/>
          <p:cNvSpPr/>
          <p:nvPr/>
        </p:nvSpPr>
        <p:spPr>
          <a:xfrm>
            <a:off x="567324" y="3042317"/>
            <a:ext cx="1860797" cy="956741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dirty="0">
                <a:solidFill>
                  <a:schemeClr val="tx1"/>
                </a:solidFill>
              </a:rPr>
              <a:t>Reduktion der Systemvielfalt</a:t>
            </a:r>
          </a:p>
        </p:txBody>
      </p:sp>
      <p:sp>
        <p:nvSpPr>
          <p:cNvPr id="26" name="Freihandform 25"/>
          <p:cNvSpPr/>
          <p:nvPr/>
        </p:nvSpPr>
        <p:spPr>
          <a:xfrm>
            <a:off x="2632246" y="3042319"/>
            <a:ext cx="1860797" cy="956741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dirty="0">
                <a:solidFill>
                  <a:schemeClr val="tx1"/>
                </a:solidFill>
              </a:rPr>
              <a:t>Aufwandsarme Umsetzung v. Vorschriften und Novellierungen </a:t>
            </a:r>
          </a:p>
        </p:txBody>
      </p:sp>
      <p:sp>
        <p:nvSpPr>
          <p:cNvPr id="27" name="Freihandform 26"/>
          <p:cNvSpPr/>
          <p:nvPr/>
        </p:nvSpPr>
        <p:spPr>
          <a:xfrm>
            <a:off x="6851403" y="3042319"/>
            <a:ext cx="1860797" cy="956741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dirty="0">
                <a:solidFill>
                  <a:schemeClr val="tx1"/>
                </a:solidFill>
              </a:rPr>
              <a:t>Datenhoheit der Unternehmen</a:t>
            </a:r>
          </a:p>
        </p:txBody>
      </p:sp>
      <p:sp>
        <p:nvSpPr>
          <p:cNvPr id="28" name="Freihandform 27"/>
          <p:cNvSpPr/>
          <p:nvPr/>
        </p:nvSpPr>
        <p:spPr>
          <a:xfrm>
            <a:off x="4762918" y="3042319"/>
            <a:ext cx="1860797" cy="956741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dirty="0">
                <a:solidFill>
                  <a:schemeClr val="tx1"/>
                </a:solidFill>
              </a:rPr>
              <a:t>Integration heterogener Daten und Systeme</a:t>
            </a:r>
          </a:p>
        </p:txBody>
      </p:sp>
      <p:sp>
        <p:nvSpPr>
          <p:cNvPr id="29" name="Pfeil nach unten 28"/>
          <p:cNvSpPr/>
          <p:nvPr/>
        </p:nvSpPr>
        <p:spPr>
          <a:xfrm>
            <a:off x="7163895" y="2315821"/>
            <a:ext cx="1225505" cy="586070"/>
          </a:xfrm>
          <a:prstGeom prst="downArrow">
            <a:avLst>
              <a:gd name="adj1" fmla="val 39637"/>
              <a:gd name="adj2" fmla="val 50000"/>
            </a:avLst>
          </a:prstGeom>
          <a:solidFill>
            <a:srgbClr val="7C9FDE">
              <a:alpha val="60000"/>
            </a:srgbClr>
          </a:solidFill>
          <a:ln w="38100">
            <a:noFill/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0" name="Pfeil nach unten 29"/>
          <p:cNvSpPr/>
          <p:nvPr/>
        </p:nvSpPr>
        <p:spPr>
          <a:xfrm>
            <a:off x="879816" y="2390689"/>
            <a:ext cx="1225505" cy="586070"/>
          </a:xfrm>
          <a:prstGeom prst="downArrow">
            <a:avLst>
              <a:gd name="adj1" fmla="val 39637"/>
              <a:gd name="adj2" fmla="val 50000"/>
            </a:avLst>
          </a:prstGeom>
          <a:solidFill>
            <a:srgbClr val="7C9FDE">
              <a:alpha val="60000"/>
            </a:srgbClr>
          </a:solidFill>
          <a:ln w="38100">
            <a:noFill/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1" name="Pfeil nach unten 30"/>
          <p:cNvSpPr/>
          <p:nvPr/>
        </p:nvSpPr>
        <p:spPr>
          <a:xfrm>
            <a:off x="2876950" y="2390690"/>
            <a:ext cx="1225505" cy="586070"/>
          </a:xfrm>
          <a:prstGeom prst="downArrow">
            <a:avLst>
              <a:gd name="adj1" fmla="val 39637"/>
              <a:gd name="adj2" fmla="val 50000"/>
            </a:avLst>
          </a:prstGeom>
          <a:solidFill>
            <a:srgbClr val="7C9FDE">
              <a:alpha val="60000"/>
            </a:srgbClr>
          </a:solidFill>
          <a:ln w="38100">
            <a:noFill/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Pfeil nach unten 31"/>
          <p:cNvSpPr/>
          <p:nvPr/>
        </p:nvSpPr>
        <p:spPr>
          <a:xfrm>
            <a:off x="5075410" y="2387776"/>
            <a:ext cx="1225505" cy="586070"/>
          </a:xfrm>
          <a:prstGeom prst="downArrow">
            <a:avLst>
              <a:gd name="adj1" fmla="val 39637"/>
              <a:gd name="adj2" fmla="val 50000"/>
            </a:avLst>
          </a:prstGeom>
          <a:solidFill>
            <a:srgbClr val="7C9FDE">
              <a:alpha val="60000"/>
            </a:srgbClr>
          </a:solidFill>
          <a:ln w="38100">
            <a:noFill/>
          </a:ln>
        </p:spPr>
        <p:txBody>
          <a:bodyPr wrap="square" tIns="40500" rtlCol="0" anchor="ctr">
            <a:noAutofit/>
          </a:bodyPr>
          <a:lstStyle/>
          <a:p>
            <a:pPr algn="ctr">
              <a:spcBef>
                <a:spcPts val="900"/>
              </a:spcBef>
            </a:pP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557425" y="1116895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57425" y="1748721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57428" y="2373478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7425" y="3629292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36866" y="1116895"/>
            <a:ext cx="914400" cy="571239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Vorstellungsrunde</a:t>
            </a:r>
            <a:endParaRPr lang="de-DE" sz="2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36866" y="1751524"/>
            <a:ext cx="914400" cy="562082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TOP </a:t>
            </a:r>
            <a:r>
              <a:rPr lang="de-DE" sz="2200" dirty="0"/>
              <a:t>100 Wirtschaft &amp; Herausforderungen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32390" y="3631675"/>
            <a:ext cx="914400" cy="573618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Diskussion</a:t>
            </a:r>
            <a:endParaRPr lang="de-DE" sz="2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557425" y="3002576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713553" y="3719292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13553" y="3097916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13553" y="1217767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35374" y="2373478"/>
            <a:ext cx="914400" cy="57600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/>
              <a:t>Lösungsansätze &amp; </a:t>
            </a:r>
            <a:r>
              <a:rPr lang="de-DE" sz="2200" dirty="0" smtClean="0"/>
              <a:t>Erfahrungen</a:t>
            </a:r>
            <a:endParaRPr lang="de-DE" sz="2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33882" y="3008107"/>
            <a:ext cx="914400" cy="57047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Ideen &amp; </a:t>
            </a:r>
            <a:r>
              <a:rPr lang="de-DE" sz="2200" dirty="0"/>
              <a:t>Zukunftsmodelle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6459" y="1783533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675659" y="1210257"/>
            <a:ext cx="395999" cy="411021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725826" y="2439618"/>
            <a:ext cx="396000" cy="396000"/>
          </a:xfrm>
          <a:prstGeom prst="rect">
            <a:avLst/>
          </a:prstGeom>
          <a:solidFill>
            <a:schemeClr val="tx2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360" y="2460352"/>
            <a:ext cx="465748" cy="41275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400" dirty="0" smtClean="0"/>
              <a:t>✓</a:t>
            </a:r>
            <a:endParaRPr lang="de-DE" sz="2400" dirty="0"/>
          </a:p>
        </p:txBody>
      </p:sp>
      <p:sp>
        <p:nvSpPr>
          <p:cNvPr id="28" name="Rechteck 27"/>
          <p:cNvSpPr/>
          <p:nvPr/>
        </p:nvSpPr>
        <p:spPr bwMode="auto">
          <a:xfrm>
            <a:off x="715045" y="1827305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92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LÖSUNGSBEISPIELE: Generisches Lösungsmuster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875823"/>
            <a:ext cx="8275946" cy="39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LÖSUNGSBEISPIELE: Umsetzungsbereiche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5" y="840260"/>
            <a:ext cx="6858538" cy="41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LÖSUNGSBEISPIEL: Elster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80081" y="1622156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449451" y="1234698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7" name="Textfeld 6"/>
          <p:cNvSpPr txBox="1"/>
          <p:nvPr/>
        </p:nvSpPr>
        <p:spPr>
          <a:xfrm>
            <a:off x="449450" y="957006"/>
            <a:ext cx="8262747" cy="3537502"/>
          </a:xfrm>
          <a:prstGeom prst="rect">
            <a:avLst/>
          </a:prstGeom>
        </p:spPr>
        <p:txBody>
          <a:bodyPr vert="horz" wrap="square" lIns="36000" tIns="0" rIns="0" bIns="0" rtlCol="0">
            <a:normAutofit fontScale="55000" lnSpcReduction="20000"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500" dirty="0"/>
              <a:t>Seit dem Jahr 2005 sind nahezu alle in Deutschland </a:t>
            </a:r>
            <a:r>
              <a:rPr lang="de-DE" sz="2500" dirty="0" smtClean="0"/>
              <a:t>steuerpflichtigen </a:t>
            </a:r>
            <a:r>
              <a:rPr lang="de-DE" sz="2500" dirty="0" smtClean="0">
                <a:hlinkClick r:id="rId3" tooltip="Arbeitgeber"/>
              </a:rPr>
              <a:t>Arbeitgeber</a:t>
            </a:r>
            <a:r>
              <a:rPr lang="de-DE" sz="2500" dirty="0"/>
              <a:t> und </a:t>
            </a:r>
            <a:r>
              <a:rPr lang="de-DE" sz="2500" dirty="0" smtClean="0">
                <a:hlinkClick r:id="rId4" tooltip="Unternehmer"/>
              </a:rPr>
              <a:t>Unternehmer</a:t>
            </a:r>
            <a:r>
              <a:rPr lang="de-DE" sz="2500" dirty="0"/>
              <a:t> </a:t>
            </a:r>
            <a:r>
              <a:rPr lang="de-DE" sz="2500" dirty="0" smtClean="0"/>
              <a:t>gesetzlich verpflichtet, ihre</a:t>
            </a:r>
            <a:r>
              <a:rPr lang="de-DE" sz="2500" dirty="0"/>
              <a:t> </a:t>
            </a:r>
            <a:r>
              <a:rPr lang="de-DE" sz="2500" dirty="0" smtClean="0">
                <a:hlinkClick r:id="rId5" tooltip="Lohnsteuer"/>
              </a:rPr>
              <a:t>Lohnsteueranmeldungen</a:t>
            </a:r>
            <a:r>
              <a:rPr lang="de-DE" sz="2500" dirty="0"/>
              <a:t> </a:t>
            </a:r>
            <a:r>
              <a:rPr lang="de-DE" sz="2500" dirty="0" smtClean="0"/>
              <a:t>und</a:t>
            </a:r>
            <a:r>
              <a:rPr lang="de-DE" sz="2500" dirty="0"/>
              <a:t> </a:t>
            </a:r>
            <a:r>
              <a:rPr lang="de-DE" sz="2500" dirty="0" smtClean="0">
                <a:hlinkClick r:id="rId6" tooltip="Umsatzsteuer-Voranmeldung (Deutschland)"/>
              </a:rPr>
              <a:t>Umsatzsteuer-Voranmeldungen</a:t>
            </a:r>
            <a:r>
              <a:rPr lang="de-DE" sz="2500" dirty="0"/>
              <a:t> sowie </a:t>
            </a:r>
            <a:r>
              <a:rPr lang="de-DE" sz="2500" dirty="0" smtClean="0"/>
              <a:t>die </a:t>
            </a:r>
            <a:r>
              <a:rPr lang="de-DE" sz="2500" dirty="0" smtClean="0">
                <a:hlinkClick r:id="rId7" tooltip="Lohnsteuerbescheinigung"/>
              </a:rPr>
              <a:t>Lohnsteuerbescheinigungen</a:t>
            </a:r>
            <a:r>
              <a:rPr lang="de-DE" sz="2500" dirty="0"/>
              <a:t> ihrer Arbeitnehmer </a:t>
            </a:r>
            <a:r>
              <a:rPr lang="de-DE" sz="2500" dirty="0" smtClean="0"/>
              <a:t>elektronisch über </a:t>
            </a:r>
            <a:r>
              <a:rPr lang="de-DE" sz="2500" dirty="0"/>
              <a:t>das Elster-System abzuwickeln</a:t>
            </a:r>
            <a:r>
              <a:rPr lang="de-DE" sz="2500" dirty="0" smtClean="0"/>
              <a:t>.</a:t>
            </a:r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500" dirty="0" smtClean="0"/>
              <a:t>Übermittelung </a:t>
            </a:r>
            <a:r>
              <a:rPr lang="de-DE" sz="2500" dirty="0"/>
              <a:t>die Daten mittels der </a:t>
            </a:r>
            <a:r>
              <a:rPr lang="de-DE" sz="2500" dirty="0" smtClean="0"/>
              <a:t>Elster-</a:t>
            </a:r>
            <a:r>
              <a:rPr lang="de-DE" sz="2500" dirty="0" smtClean="0">
                <a:hlinkClick r:id="rId8" tooltip="Programmbibliothek"/>
              </a:rPr>
              <a:t>Programmbibliothek</a:t>
            </a:r>
            <a:r>
              <a:rPr lang="de-DE" sz="2500" dirty="0" smtClean="0"/>
              <a:t> </a:t>
            </a:r>
            <a:r>
              <a:rPr lang="de-DE" sz="2500" dirty="0" err="1" smtClean="0"/>
              <a:t>ERiC</a:t>
            </a:r>
            <a:r>
              <a:rPr lang="de-DE" sz="2500" dirty="0" smtClean="0"/>
              <a:t> </a:t>
            </a:r>
            <a:r>
              <a:rPr lang="de-DE" sz="2500" dirty="0"/>
              <a:t>an die Zentrale Produktions- und Service-Stelle Elster (ZPS) der </a:t>
            </a:r>
            <a:r>
              <a:rPr lang="de-DE" sz="2500" dirty="0" smtClean="0"/>
              <a:t>Steuerverwaltung (C++, verfügbar für Windows, Linux und Mac)</a:t>
            </a:r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500" dirty="0"/>
              <a:t>Statt </a:t>
            </a:r>
            <a:r>
              <a:rPr lang="de-DE" sz="2500" dirty="0" smtClean="0"/>
              <a:t>dieser</a:t>
            </a:r>
            <a:r>
              <a:rPr lang="de-DE" sz="2500" dirty="0"/>
              <a:t> </a:t>
            </a:r>
            <a:r>
              <a:rPr lang="de-DE" sz="2500" dirty="0">
                <a:hlinkClick r:id="rId9" tooltip="Application Programming Interface"/>
              </a:rPr>
              <a:t>API</a:t>
            </a:r>
            <a:r>
              <a:rPr lang="de-DE" sz="2500" dirty="0"/>
              <a:t> können die Hersteller für bestimmte Funktionalitäten auch die Spezifikation der COALA-Schnittstelle benutzen, um die Kommunikation mit dem Elster-Server selbst zu implementieren</a:t>
            </a:r>
            <a:r>
              <a:rPr lang="de-DE" sz="2500" dirty="0" smtClean="0"/>
              <a:t>.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37280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LÖSUNGSBEISPIEL: </a:t>
            </a:r>
            <a:r>
              <a:rPr lang="de-DE" dirty="0" err="1" smtClean="0"/>
              <a:t>eSTATISTIK.core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38153" y="957007"/>
            <a:ext cx="8274044" cy="3361954"/>
          </a:xfrm>
          <a:prstGeom prst="rect">
            <a:avLst/>
          </a:prstGeom>
        </p:spPr>
        <p:txBody>
          <a:bodyPr vert="horz" wrap="square" lIns="151200" tIns="0" rIns="0" bIns="0" rtlCol="0">
            <a:normAutofit/>
          </a:bodyPr>
          <a:lstStyle/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1400" dirty="0"/>
              <a:t>Im Unterschied zu </a:t>
            </a:r>
            <a:r>
              <a:rPr lang="de-DE" sz="1400" dirty="0" smtClean="0"/>
              <a:t>herkömmlichen </a:t>
            </a:r>
            <a:r>
              <a:rPr lang="de-DE" sz="1400" dirty="0"/>
              <a:t>Meldeverfahren </a:t>
            </a:r>
            <a:r>
              <a:rPr lang="de-DE" sz="1400" dirty="0" smtClean="0"/>
              <a:t>ermöglicht </a:t>
            </a:r>
            <a:r>
              <a:rPr lang="de-DE" sz="1400" dirty="0" err="1"/>
              <a:t>eSTATISTIK.core</a:t>
            </a:r>
            <a:r>
              <a:rPr lang="de-DE" sz="1400" dirty="0"/>
              <a:t> eine </a:t>
            </a:r>
            <a:r>
              <a:rPr lang="de-DE" sz="1400" b="1" dirty="0"/>
              <a:t>automatisierte Datengewinnung und </a:t>
            </a:r>
            <a:r>
              <a:rPr lang="de-DE" sz="1400" b="1" dirty="0" smtClean="0"/>
              <a:t>Datenübermittlung</a:t>
            </a:r>
            <a:r>
              <a:rPr lang="de-DE" sz="1400" dirty="0" smtClean="0"/>
              <a:t> </a:t>
            </a:r>
            <a:r>
              <a:rPr lang="de-DE" sz="1400" dirty="0"/>
              <a:t>an die Statistischen Ä</a:t>
            </a:r>
            <a:r>
              <a:rPr lang="de-DE" sz="1400" dirty="0" smtClean="0"/>
              <a:t>mter</a:t>
            </a:r>
            <a:r>
              <a:rPr lang="de-DE" sz="1400" dirty="0"/>
              <a:t>. </a:t>
            </a:r>
            <a:r>
              <a:rPr lang="de-DE" sz="1400" dirty="0" smtClean="0"/>
              <a:t>Die für </a:t>
            </a:r>
            <a:r>
              <a:rPr lang="de-DE" sz="1400" dirty="0"/>
              <a:t>die Erhebung relevanten Daten werden hierbei </a:t>
            </a:r>
            <a:r>
              <a:rPr lang="de-DE" sz="1400" b="1" dirty="0"/>
              <a:t>mit Hilfe eines Statistikmoduls aus dem elektronischen </a:t>
            </a:r>
            <a:r>
              <a:rPr lang="de-DE" sz="1400" b="1" dirty="0" smtClean="0"/>
              <a:t>Datenbestand </a:t>
            </a:r>
            <a:r>
              <a:rPr lang="de-DE" sz="1400" dirty="0" smtClean="0"/>
              <a:t>gewonnen.</a:t>
            </a:r>
            <a:endParaRPr lang="de-DE" sz="1400" dirty="0"/>
          </a:p>
          <a:p>
            <a:pPr marL="342900" indent="-342900">
              <a:lnSpc>
                <a:spcPts val="2800"/>
              </a:lnSpc>
              <a:spcBef>
                <a:spcPts val="2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1400" dirty="0" smtClean="0"/>
              <a:t>Das </a:t>
            </a:r>
            <a:r>
              <a:rPr lang="de-DE" sz="1400" dirty="0"/>
              <a:t>Statistikmodul </a:t>
            </a:r>
            <a:r>
              <a:rPr lang="de-DE" sz="1400" b="1" dirty="0"/>
              <a:t>steuert die korrekte Auswahl der </a:t>
            </a:r>
            <a:r>
              <a:rPr lang="de-DE" sz="1400" b="1" dirty="0" smtClean="0"/>
              <a:t>für die jeweilige </a:t>
            </a:r>
            <a:r>
              <a:rPr lang="de-DE" sz="1400" b="1" dirty="0"/>
              <a:t>Statistik </a:t>
            </a:r>
            <a:r>
              <a:rPr lang="de-DE" sz="1400" b="1" dirty="0" smtClean="0"/>
              <a:t>benötigten </a:t>
            </a:r>
            <a:r>
              <a:rPr lang="de-DE" sz="1400" b="1" dirty="0"/>
              <a:t>Daten </a:t>
            </a:r>
            <a:r>
              <a:rPr lang="de-DE" sz="1400" dirty="0"/>
              <a:t>und </a:t>
            </a:r>
            <a:r>
              <a:rPr lang="de-DE" sz="1400" b="1" dirty="0"/>
              <a:t>wandelt diese in das zur Ü</a:t>
            </a:r>
            <a:r>
              <a:rPr lang="de-DE" sz="1400" b="1" dirty="0" smtClean="0"/>
              <a:t>bermittlung </a:t>
            </a:r>
            <a:r>
              <a:rPr lang="de-DE" sz="1400" b="1" dirty="0"/>
              <a:t>erforderliche Format um</a:t>
            </a:r>
            <a:r>
              <a:rPr lang="de-DE" sz="1400" dirty="0"/>
              <a:t>. </a:t>
            </a:r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endParaRPr lang="de-DE" sz="2400" dirty="0"/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6723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48" y="944384"/>
            <a:ext cx="4963249" cy="3722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LÖSUNGSBEISPIEL: </a:t>
            </a:r>
            <a:r>
              <a:rPr lang="de-DE" dirty="0" err="1" smtClean="0"/>
              <a:t>eSTATISTIK.core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8624" y="950657"/>
            <a:ext cx="3197078" cy="4192843"/>
          </a:xfrm>
          <a:prstGeom prst="rect">
            <a:avLst/>
          </a:prstGeom>
        </p:spPr>
        <p:txBody>
          <a:bodyPr vert="horz" wrap="square" lIns="151200" tIns="0" rIns="0" bIns="0" rtlCol="0">
            <a:noAutofit/>
          </a:bodyPr>
          <a:lstStyle/>
          <a:p>
            <a:pPr>
              <a:lnSpc>
                <a:spcPts val="2300"/>
              </a:lnSpc>
              <a:buClr>
                <a:schemeClr val="tx1"/>
              </a:buClr>
            </a:pPr>
            <a:r>
              <a:rPr lang="de-DE" sz="1400" dirty="0"/>
              <a:t>Die Softwarebibliotheken </a:t>
            </a:r>
            <a:r>
              <a:rPr lang="de-DE" sz="1400" dirty="0" err="1"/>
              <a:t>CORE.connect</a:t>
            </a:r>
            <a:r>
              <a:rPr lang="de-DE" sz="1400" dirty="0"/>
              <a:t> und </a:t>
            </a:r>
            <a:r>
              <a:rPr lang="de-DE" sz="1400" dirty="0" err="1"/>
              <a:t>CORE.inspector</a:t>
            </a:r>
            <a:r>
              <a:rPr lang="de-DE" sz="1400" dirty="0"/>
              <a:t> </a:t>
            </a:r>
            <a:r>
              <a:rPr lang="de-DE" sz="1400" dirty="0" smtClean="0"/>
              <a:t>unterstützen </a:t>
            </a:r>
            <a:r>
              <a:rPr lang="de-DE" sz="1400" dirty="0"/>
              <a:t>Softwarehersteller und Befragte bei der Realisierung von Statistikmodulen </a:t>
            </a:r>
            <a:r>
              <a:rPr lang="de-DE" sz="1400" dirty="0" smtClean="0"/>
              <a:t>für </a:t>
            </a:r>
            <a:r>
              <a:rPr lang="de-DE" sz="1400" dirty="0"/>
              <a:t>die </a:t>
            </a:r>
            <a:r>
              <a:rPr lang="de-DE" sz="1400" b="1" dirty="0"/>
              <a:t>Erstellung, </a:t>
            </a:r>
            <a:r>
              <a:rPr lang="de-DE" sz="1400" b="1" dirty="0" smtClean="0"/>
              <a:t>Prüfung </a:t>
            </a:r>
            <a:r>
              <a:rPr lang="de-DE" sz="1400" b="1" dirty="0"/>
              <a:t>und den Versand von Datenlieferungen</a:t>
            </a:r>
            <a:r>
              <a:rPr lang="de-DE" sz="1400" dirty="0"/>
              <a:t> im XML-Format </a:t>
            </a:r>
            <a:r>
              <a:rPr lang="de-DE" sz="1400" dirty="0" err="1"/>
              <a:t>DatML</a:t>
            </a:r>
            <a:r>
              <a:rPr lang="de-DE" sz="1400" dirty="0"/>
              <a:t>/RAW an den gemeinsamen Dateneingang von </a:t>
            </a:r>
            <a:r>
              <a:rPr lang="de-DE" sz="1400" dirty="0" err="1"/>
              <a:t>eSTATISTIK.core</a:t>
            </a:r>
            <a:r>
              <a:rPr lang="de-DE" sz="1400" dirty="0"/>
              <a:t> der Statistischen Ä</a:t>
            </a:r>
            <a:r>
              <a:rPr lang="de-DE" sz="1400" dirty="0" smtClean="0"/>
              <a:t>mter </a:t>
            </a:r>
            <a:r>
              <a:rPr lang="de-DE" sz="1400" dirty="0"/>
              <a:t>des Bundes und der </a:t>
            </a:r>
            <a:r>
              <a:rPr lang="de-DE" sz="1400" dirty="0" smtClean="0"/>
              <a:t>Länder</a:t>
            </a:r>
            <a:r>
              <a:rPr lang="de-DE" sz="1400" dirty="0"/>
              <a:t>. </a:t>
            </a:r>
          </a:p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5183373" y="1200151"/>
            <a:ext cx="547576" cy="1429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176977" y="1685261"/>
            <a:ext cx="210880" cy="4040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466214" y="1121735"/>
            <a:ext cx="272101" cy="21360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LÖSUNGSBEISPIEL P23R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17" y="927846"/>
            <a:ext cx="6458069" cy="40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ERFAHRUNGEN AUS DEN P23R-PILOTEN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>
            <a:off x="2479978" y="1234961"/>
            <a:ext cx="6232222" cy="900000"/>
          </a:xfrm>
          <a:custGeom>
            <a:avLst/>
            <a:gdLst>
              <a:gd name="connsiteX0" fmla="*/ 173923 w 1043516"/>
              <a:gd name="connsiteY0" fmla="*/ 0 h 7344718"/>
              <a:gd name="connsiteX1" fmla="*/ 869593 w 1043516"/>
              <a:gd name="connsiteY1" fmla="*/ 0 h 7344718"/>
              <a:gd name="connsiteX2" fmla="*/ 1043516 w 1043516"/>
              <a:gd name="connsiteY2" fmla="*/ 173923 h 7344718"/>
              <a:gd name="connsiteX3" fmla="*/ 1043516 w 1043516"/>
              <a:gd name="connsiteY3" fmla="*/ 7344718 h 7344718"/>
              <a:gd name="connsiteX4" fmla="*/ 1043516 w 1043516"/>
              <a:gd name="connsiteY4" fmla="*/ 7344718 h 7344718"/>
              <a:gd name="connsiteX5" fmla="*/ 0 w 1043516"/>
              <a:gd name="connsiteY5" fmla="*/ 7344718 h 7344718"/>
              <a:gd name="connsiteX6" fmla="*/ 0 w 1043516"/>
              <a:gd name="connsiteY6" fmla="*/ 7344718 h 7344718"/>
              <a:gd name="connsiteX7" fmla="*/ 0 w 1043516"/>
              <a:gd name="connsiteY7" fmla="*/ 173923 h 7344718"/>
              <a:gd name="connsiteX8" fmla="*/ 173923 w 1043516"/>
              <a:gd name="connsiteY8" fmla="*/ 0 h 734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516" h="7344718">
                <a:moveTo>
                  <a:pt x="1043516" y="1224148"/>
                </a:moveTo>
                <a:lnTo>
                  <a:pt x="1043516" y="6120570"/>
                </a:lnTo>
                <a:cubicBezTo>
                  <a:pt x="1043516" y="6796646"/>
                  <a:pt x="1032453" y="7344714"/>
                  <a:pt x="1018806" y="7344714"/>
                </a:cubicBezTo>
                <a:lnTo>
                  <a:pt x="0" y="7344714"/>
                </a:lnTo>
                <a:lnTo>
                  <a:pt x="0" y="7344714"/>
                </a:lnTo>
                <a:lnTo>
                  <a:pt x="0" y="4"/>
                </a:lnTo>
                <a:lnTo>
                  <a:pt x="0" y="4"/>
                </a:lnTo>
                <a:lnTo>
                  <a:pt x="1018806" y="4"/>
                </a:lnTo>
                <a:cubicBezTo>
                  <a:pt x="1032453" y="4"/>
                  <a:pt x="1043516" y="548072"/>
                  <a:pt x="1043516" y="1224148"/>
                </a:cubicBezTo>
                <a:close/>
              </a:path>
            </a:pathLst>
          </a:custGeom>
          <a:solidFill>
            <a:srgbClr val="82EED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31074" rIns="223943" bIns="131074" numCol="1" spcCol="1270" anchor="ctr" anchorCtr="0">
            <a:noAutofit/>
          </a:bodyPr>
          <a:lstStyle/>
          <a:p>
            <a:pPr marL="128585" lvl="1" indent="-128585" defTabSz="533387"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de-DE" sz="1400" b="1" dirty="0">
                <a:solidFill>
                  <a:schemeClr val="tx1"/>
                </a:solidFill>
              </a:rPr>
              <a:t>Reduktion d. Entwicklungsaufwands um 50%</a:t>
            </a:r>
            <a:r>
              <a:rPr lang="de-DE" sz="1400" dirty="0">
                <a:solidFill>
                  <a:schemeClr val="tx1"/>
                </a:solidFill>
              </a:rPr>
              <a:t> für 2 neue </a:t>
            </a:r>
            <a:r>
              <a:rPr lang="de-DE" sz="1400" dirty="0" smtClean="0">
                <a:solidFill>
                  <a:schemeClr val="tx1"/>
                </a:solidFill>
              </a:rPr>
              <a:t>Berichtspflichten</a:t>
            </a:r>
            <a:endParaRPr lang="de-DE" sz="1400" dirty="0"/>
          </a:p>
          <a:p>
            <a:pPr marL="128585" lvl="1" indent="-128585" defTabSz="533387"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de-DE" sz="1400" b="1" dirty="0">
                <a:solidFill>
                  <a:schemeClr val="tx1"/>
                </a:solidFill>
              </a:rPr>
              <a:t>Reduktion der Übertragungszeiten von 14-18 Stunden auf 1 </a:t>
            </a:r>
            <a:r>
              <a:rPr lang="de-DE" sz="1400" b="1" dirty="0" smtClean="0">
                <a:solidFill>
                  <a:schemeClr val="tx1"/>
                </a:solidFill>
              </a:rPr>
              <a:t>Stunde</a:t>
            </a:r>
            <a:endParaRPr lang="de-DE" sz="1400" b="1" dirty="0"/>
          </a:p>
        </p:txBody>
      </p:sp>
      <p:sp>
        <p:nvSpPr>
          <p:cNvPr id="10" name="Freihandform 9"/>
          <p:cNvSpPr/>
          <p:nvPr/>
        </p:nvSpPr>
        <p:spPr>
          <a:xfrm>
            <a:off x="481168" y="1196506"/>
            <a:ext cx="1999388" cy="978296"/>
          </a:xfrm>
          <a:custGeom>
            <a:avLst/>
            <a:gdLst>
              <a:gd name="connsiteX0" fmla="*/ 0 w 2141222"/>
              <a:gd name="connsiteY0" fmla="*/ 217404 h 1304395"/>
              <a:gd name="connsiteX1" fmla="*/ 217404 w 2141222"/>
              <a:gd name="connsiteY1" fmla="*/ 0 h 1304395"/>
              <a:gd name="connsiteX2" fmla="*/ 1923818 w 2141222"/>
              <a:gd name="connsiteY2" fmla="*/ 0 h 1304395"/>
              <a:gd name="connsiteX3" fmla="*/ 2141222 w 2141222"/>
              <a:gd name="connsiteY3" fmla="*/ 217404 h 1304395"/>
              <a:gd name="connsiteX4" fmla="*/ 2141222 w 2141222"/>
              <a:gd name="connsiteY4" fmla="*/ 1086991 h 1304395"/>
              <a:gd name="connsiteX5" fmla="*/ 1923818 w 2141222"/>
              <a:gd name="connsiteY5" fmla="*/ 1304395 h 1304395"/>
              <a:gd name="connsiteX6" fmla="*/ 217404 w 2141222"/>
              <a:gd name="connsiteY6" fmla="*/ 1304395 h 1304395"/>
              <a:gd name="connsiteX7" fmla="*/ 0 w 2141222"/>
              <a:gd name="connsiteY7" fmla="*/ 1086991 h 1304395"/>
              <a:gd name="connsiteX8" fmla="*/ 0 w 2141222"/>
              <a:gd name="connsiteY8" fmla="*/ 217404 h 13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222" h="1304395">
                <a:moveTo>
                  <a:pt x="0" y="217404"/>
                </a:moveTo>
                <a:cubicBezTo>
                  <a:pt x="0" y="97335"/>
                  <a:pt x="97335" y="0"/>
                  <a:pt x="217404" y="0"/>
                </a:cubicBezTo>
                <a:lnTo>
                  <a:pt x="1923818" y="0"/>
                </a:lnTo>
                <a:cubicBezTo>
                  <a:pt x="2043887" y="0"/>
                  <a:pt x="2141222" y="97335"/>
                  <a:pt x="2141222" y="217404"/>
                </a:cubicBezTo>
                <a:lnTo>
                  <a:pt x="2141222" y="1086991"/>
                </a:lnTo>
                <a:cubicBezTo>
                  <a:pt x="2141222" y="1207060"/>
                  <a:pt x="2043887" y="1304395"/>
                  <a:pt x="1923818" y="1304395"/>
                </a:cubicBezTo>
                <a:lnTo>
                  <a:pt x="217404" y="1304395"/>
                </a:lnTo>
                <a:cubicBezTo>
                  <a:pt x="97335" y="1304395"/>
                  <a:pt x="0" y="1207060"/>
                  <a:pt x="0" y="1086991"/>
                </a:cubicBezTo>
                <a:lnTo>
                  <a:pt x="0" y="21740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76" tIns="70616" rIns="93476" bIns="70616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BASF</a:t>
            </a:r>
            <a:r>
              <a:rPr lang="de-DE" sz="1400" dirty="0" smtClean="0"/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SE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Anlagen/Stoffe, Arbeitgeber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(Wirkbetrieb)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Freihandform 10"/>
          <p:cNvSpPr/>
          <p:nvPr/>
        </p:nvSpPr>
        <p:spPr>
          <a:xfrm>
            <a:off x="2479978" y="2262173"/>
            <a:ext cx="6232222" cy="900000"/>
          </a:xfrm>
          <a:custGeom>
            <a:avLst/>
            <a:gdLst>
              <a:gd name="connsiteX0" fmla="*/ 173923 w 1043516"/>
              <a:gd name="connsiteY0" fmla="*/ 0 h 7344718"/>
              <a:gd name="connsiteX1" fmla="*/ 869593 w 1043516"/>
              <a:gd name="connsiteY1" fmla="*/ 0 h 7344718"/>
              <a:gd name="connsiteX2" fmla="*/ 1043516 w 1043516"/>
              <a:gd name="connsiteY2" fmla="*/ 173923 h 7344718"/>
              <a:gd name="connsiteX3" fmla="*/ 1043516 w 1043516"/>
              <a:gd name="connsiteY3" fmla="*/ 7344718 h 7344718"/>
              <a:gd name="connsiteX4" fmla="*/ 1043516 w 1043516"/>
              <a:gd name="connsiteY4" fmla="*/ 7344718 h 7344718"/>
              <a:gd name="connsiteX5" fmla="*/ 0 w 1043516"/>
              <a:gd name="connsiteY5" fmla="*/ 7344718 h 7344718"/>
              <a:gd name="connsiteX6" fmla="*/ 0 w 1043516"/>
              <a:gd name="connsiteY6" fmla="*/ 7344718 h 7344718"/>
              <a:gd name="connsiteX7" fmla="*/ 0 w 1043516"/>
              <a:gd name="connsiteY7" fmla="*/ 173923 h 7344718"/>
              <a:gd name="connsiteX8" fmla="*/ 173923 w 1043516"/>
              <a:gd name="connsiteY8" fmla="*/ 0 h 734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516" h="7344718">
                <a:moveTo>
                  <a:pt x="1043516" y="1224148"/>
                </a:moveTo>
                <a:lnTo>
                  <a:pt x="1043516" y="6120570"/>
                </a:lnTo>
                <a:cubicBezTo>
                  <a:pt x="1043516" y="6796646"/>
                  <a:pt x="1032453" y="7344714"/>
                  <a:pt x="1018806" y="7344714"/>
                </a:cubicBezTo>
                <a:lnTo>
                  <a:pt x="0" y="7344714"/>
                </a:lnTo>
                <a:lnTo>
                  <a:pt x="0" y="7344714"/>
                </a:lnTo>
                <a:lnTo>
                  <a:pt x="0" y="4"/>
                </a:lnTo>
                <a:lnTo>
                  <a:pt x="0" y="4"/>
                </a:lnTo>
                <a:lnTo>
                  <a:pt x="1018806" y="4"/>
                </a:lnTo>
                <a:cubicBezTo>
                  <a:pt x="1032453" y="4"/>
                  <a:pt x="1043516" y="548072"/>
                  <a:pt x="1043516" y="1224148"/>
                </a:cubicBezTo>
                <a:close/>
              </a:path>
            </a:pathLst>
          </a:custGeom>
          <a:solidFill>
            <a:srgbClr val="82EED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31074" rIns="223943" bIns="131074" numCol="1" spcCol="1270" anchor="ctr" anchorCtr="0">
            <a:noAutofit/>
          </a:bodyPr>
          <a:lstStyle/>
          <a:p>
            <a:pPr marL="128585" lvl="1" indent="-128585" defTabSz="533387"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de-DE" sz="1400" b="1" dirty="0">
                <a:solidFill>
                  <a:schemeClr val="tx1"/>
                </a:solidFill>
              </a:rPr>
              <a:t>Nur noch 1 Antrag </a:t>
            </a:r>
            <a:r>
              <a:rPr lang="de-DE" sz="1400" dirty="0">
                <a:solidFill>
                  <a:schemeClr val="tx1"/>
                </a:solidFill>
              </a:rPr>
              <a:t>für alle durchquerten EU-Mitgliedsstaaten.</a:t>
            </a:r>
          </a:p>
          <a:p>
            <a:pPr marL="128585" lvl="1" indent="-128585" defTabSz="533387"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de-DE" sz="1400" b="1" dirty="0">
                <a:solidFill>
                  <a:schemeClr val="tx1"/>
                </a:solidFill>
              </a:rPr>
              <a:t>90% der Prüfungen </a:t>
            </a:r>
            <a:r>
              <a:rPr lang="de-DE" sz="1400" dirty="0">
                <a:solidFill>
                  <a:schemeClr val="tx1"/>
                </a:solidFill>
              </a:rPr>
              <a:t>durch Genehmigungsbehörden erfolgen automatisiert.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481168" y="2223718"/>
            <a:ext cx="1999388" cy="978296"/>
          </a:xfrm>
          <a:custGeom>
            <a:avLst/>
            <a:gdLst>
              <a:gd name="connsiteX0" fmla="*/ 0 w 2141222"/>
              <a:gd name="connsiteY0" fmla="*/ 217404 h 1304395"/>
              <a:gd name="connsiteX1" fmla="*/ 217404 w 2141222"/>
              <a:gd name="connsiteY1" fmla="*/ 0 h 1304395"/>
              <a:gd name="connsiteX2" fmla="*/ 1923818 w 2141222"/>
              <a:gd name="connsiteY2" fmla="*/ 0 h 1304395"/>
              <a:gd name="connsiteX3" fmla="*/ 2141222 w 2141222"/>
              <a:gd name="connsiteY3" fmla="*/ 217404 h 1304395"/>
              <a:gd name="connsiteX4" fmla="*/ 2141222 w 2141222"/>
              <a:gd name="connsiteY4" fmla="*/ 1086991 h 1304395"/>
              <a:gd name="connsiteX5" fmla="*/ 1923818 w 2141222"/>
              <a:gd name="connsiteY5" fmla="*/ 1304395 h 1304395"/>
              <a:gd name="connsiteX6" fmla="*/ 217404 w 2141222"/>
              <a:gd name="connsiteY6" fmla="*/ 1304395 h 1304395"/>
              <a:gd name="connsiteX7" fmla="*/ 0 w 2141222"/>
              <a:gd name="connsiteY7" fmla="*/ 1086991 h 1304395"/>
              <a:gd name="connsiteX8" fmla="*/ 0 w 2141222"/>
              <a:gd name="connsiteY8" fmla="*/ 217404 h 13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222" h="1304395">
                <a:moveTo>
                  <a:pt x="0" y="217404"/>
                </a:moveTo>
                <a:cubicBezTo>
                  <a:pt x="0" y="97335"/>
                  <a:pt x="97335" y="0"/>
                  <a:pt x="217404" y="0"/>
                </a:cubicBezTo>
                <a:lnTo>
                  <a:pt x="1923818" y="0"/>
                </a:lnTo>
                <a:cubicBezTo>
                  <a:pt x="2043887" y="0"/>
                  <a:pt x="2141222" y="97335"/>
                  <a:pt x="2141222" y="217404"/>
                </a:cubicBezTo>
                <a:lnTo>
                  <a:pt x="2141222" y="1086991"/>
                </a:lnTo>
                <a:cubicBezTo>
                  <a:pt x="2141222" y="1207060"/>
                  <a:pt x="2043887" y="1304395"/>
                  <a:pt x="1923818" y="1304395"/>
                </a:cubicBezTo>
                <a:lnTo>
                  <a:pt x="217404" y="1304395"/>
                </a:lnTo>
                <a:cubicBezTo>
                  <a:pt x="97335" y="1304395"/>
                  <a:pt x="0" y="1207060"/>
                  <a:pt x="0" y="1086991"/>
                </a:cubicBezTo>
                <a:lnTo>
                  <a:pt x="0" y="21740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76" tIns="70616" rIns="93476" bIns="70616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>
                <a:solidFill>
                  <a:schemeClr val="tx1"/>
                </a:solidFill>
              </a:rPr>
              <a:t>x-trans.eu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Logistik/Transport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(Pilotbetrieb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Freihandform 13"/>
          <p:cNvSpPr/>
          <p:nvPr/>
        </p:nvSpPr>
        <p:spPr>
          <a:xfrm>
            <a:off x="481027" y="3250930"/>
            <a:ext cx="2000111" cy="978296"/>
          </a:xfrm>
          <a:custGeom>
            <a:avLst/>
            <a:gdLst>
              <a:gd name="connsiteX0" fmla="*/ 0 w 2141997"/>
              <a:gd name="connsiteY0" fmla="*/ 217404 h 1304395"/>
              <a:gd name="connsiteX1" fmla="*/ 217404 w 2141997"/>
              <a:gd name="connsiteY1" fmla="*/ 0 h 1304395"/>
              <a:gd name="connsiteX2" fmla="*/ 1924593 w 2141997"/>
              <a:gd name="connsiteY2" fmla="*/ 0 h 1304395"/>
              <a:gd name="connsiteX3" fmla="*/ 2141997 w 2141997"/>
              <a:gd name="connsiteY3" fmla="*/ 217404 h 1304395"/>
              <a:gd name="connsiteX4" fmla="*/ 2141997 w 2141997"/>
              <a:gd name="connsiteY4" fmla="*/ 1086991 h 1304395"/>
              <a:gd name="connsiteX5" fmla="*/ 1924593 w 2141997"/>
              <a:gd name="connsiteY5" fmla="*/ 1304395 h 1304395"/>
              <a:gd name="connsiteX6" fmla="*/ 217404 w 2141997"/>
              <a:gd name="connsiteY6" fmla="*/ 1304395 h 1304395"/>
              <a:gd name="connsiteX7" fmla="*/ 0 w 2141997"/>
              <a:gd name="connsiteY7" fmla="*/ 1086991 h 1304395"/>
              <a:gd name="connsiteX8" fmla="*/ 0 w 2141997"/>
              <a:gd name="connsiteY8" fmla="*/ 217404 h 130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1997" h="1304395">
                <a:moveTo>
                  <a:pt x="0" y="217404"/>
                </a:moveTo>
                <a:cubicBezTo>
                  <a:pt x="0" y="97335"/>
                  <a:pt x="97335" y="0"/>
                  <a:pt x="217404" y="0"/>
                </a:cubicBezTo>
                <a:lnTo>
                  <a:pt x="1924593" y="0"/>
                </a:lnTo>
                <a:cubicBezTo>
                  <a:pt x="2044662" y="0"/>
                  <a:pt x="2141997" y="97335"/>
                  <a:pt x="2141997" y="217404"/>
                </a:cubicBezTo>
                <a:lnTo>
                  <a:pt x="2141997" y="1086991"/>
                </a:lnTo>
                <a:cubicBezTo>
                  <a:pt x="2141997" y="1207060"/>
                  <a:pt x="2044662" y="1304395"/>
                  <a:pt x="1924593" y="1304395"/>
                </a:cubicBezTo>
                <a:lnTo>
                  <a:pt x="217404" y="1304395"/>
                </a:lnTo>
                <a:cubicBezTo>
                  <a:pt x="97335" y="1304395"/>
                  <a:pt x="0" y="1207060"/>
                  <a:pt x="0" y="1086991"/>
                </a:cubicBezTo>
                <a:lnTo>
                  <a:pt x="0" y="21740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476" tIns="70616" rIns="93476" bIns="70616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 smtClean="0">
                <a:solidFill>
                  <a:schemeClr val="tx1"/>
                </a:solidFill>
              </a:rPr>
              <a:t>Workshops/ Einzelgespräche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Freihandform 14"/>
          <p:cNvSpPr/>
          <p:nvPr/>
        </p:nvSpPr>
        <p:spPr>
          <a:xfrm>
            <a:off x="2480555" y="3288586"/>
            <a:ext cx="6231565" cy="900000"/>
          </a:xfrm>
          <a:custGeom>
            <a:avLst/>
            <a:gdLst>
              <a:gd name="connsiteX0" fmla="*/ 174278 w 1045645"/>
              <a:gd name="connsiteY0" fmla="*/ 0 h 6183212"/>
              <a:gd name="connsiteX1" fmla="*/ 871367 w 1045645"/>
              <a:gd name="connsiteY1" fmla="*/ 0 h 6183212"/>
              <a:gd name="connsiteX2" fmla="*/ 1045645 w 1045645"/>
              <a:gd name="connsiteY2" fmla="*/ 174278 h 6183212"/>
              <a:gd name="connsiteX3" fmla="*/ 1045645 w 1045645"/>
              <a:gd name="connsiteY3" fmla="*/ 6183212 h 6183212"/>
              <a:gd name="connsiteX4" fmla="*/ 1045645 w 1045645"/>
              <a:gd name="connsiteY4" fmla="*/ 6183212 h 6183212"/>
              <a:gd name="connsiteX5" fmla="*/ 0 w 1045645"/>
              <a:gd name="connsiteY5" fmla="*/ 6183212 h 6183212"/>
              <a:gd name="connsiteX6" fmla="*/ 0 w 1045645"/>
              <a:gd name="connsiteY6" fmla="*/ 6183212 h 6183212"/>
              <a:gd name="connsiteX7" fmla="*/ 0 w 1045645"/>
              <a:gd name="connsiteY7" fmla="*/ 174278 h 6183212"/>
              <a:gd name="connsiteX8" fmla="*/ 174278 w 1045645"/>
              <a:gd name="connsiteY8" fmla="*/ 0 h 618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645" h="6183212">
                <a:moveTo>
                  <a:pt x="1045645" y="1030560"/>
                </a:moveTo>
                <a:lnTo>
                  <a:pt x="1045645" y="5152652"/>
                </a:lnTo>
                <a:cubicBezTo>
                  <a:pt x="1045645" y="5721812"/>
                  <a:pt x="1032450" y="6183209"/>
                  <a:pt x="1016173" y="6183209"/>
                </a:cubicBezTo>
                <a:lnTo>
                  <a:pt x="0" y="6183209"/>
                </a:lnTo>
                <a:lnTo>
                  <a:pt x="0" y="6183209"/>
                </a:lnTo>
                <a:lnTo>
                  <a:pt x="0" y="3"/>
                </a:lnTo>
                <a:lnTo>
                  <a:pt x="0" y="3"/>
                </a:lnTo>
                <a:lnTo>
                  <a:pt x="1016173" y="3"/>
                </a:lnTo>
                <a:cubicBezTo>
                  <a:pt x="1032450" y="3"/>
                  <a:pt x="1045645" y="461400"/>
                  <a:pt x="1045645" y="1030560"/>
                </a:cubicBezTo>
                <a:close/>
              </a:path>
            </a:pathLst>
          </a:custGeom>
          <a:solidFill>
            <a:srgbClr val="82EED4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5738" tIns="131152" rIns="224021" bIns="131153" numCol="1" spcCol="1270" anchor="ctr" anchorCtr="0">
            <a:noAutofit/>
          </a:bodyPr>
          <a:lstStyle/>
          <a:p>
            <a:pPr marL="128585" lvl="1" indent="-128585" defTabSz="533387"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de-DE" sz="1400" dirty="0">
                <a:solidFill>
                  <a:schemeClr val="tx1"/>
                </a:solidFill>
              </a:rPr>
              <a:t>Erhebliche </a:t>
            </a:r>
            <a:r>
              <a:rPr lang="de-DE" sz="1400" b="1" dirty="0">
                <a:solidFill>
                  <a:schemeClr val="tx1"/>
                </a:solidFill>
              </a:rPr>
              <a:t>Reduktion der Aufwände</a:t>
            </a:r>
            <a:r>
              <a:rPr lang="de-DE" sz="1400" dirty="0">
                <a:solidFill>
                  <a:schemeClr val="tx1"/>
                </a:solidFill>
              </a:rPr>
              <a:t> für Teilprozesse: </a:t>
            </a:r>
            <a:r>
              <a:rPr lang="de-DE" sz="1400" dirty="0" smtClean="0">
                <a:solidFill>
                  <a:schemeClr val="tx1"/>
                </a:solidFill>
              </a:rPr>
              <a:t>Einarbeitung in die Berichtspflicht (bis zu 100 %), zur </a:t>
            </a:r>
            <a:r>
              <a:rPr lang="de-DE" sz="1400" dirty="0">
                <a:solidFill>
                  <a:schemeClr val="tx1"/>
                </a:solidFill>
              </a:rPr>
              <a:t>Befüllung der Formulare (bis zu 100 %), für Berechnungen (bis zu 50 %) und ggf. erforderlichen Fehlerkorrekturen (50% bis 100%).</a:t>
            </a: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</p:spPr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 descr="FOKUS_Institut_Gebäude_QF_01_72dpi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cap="all" dirty="0" smtClean="0"/>
              <a:t>Fraunhofer-</a:t>
            </a:r>
            <a:r>
              <a:rPr lang="en-US" cap="all" dirty="0" err="1" smtClean="0"/>
              <a:t>Institut</a:t>
            </a:r>
            <a:r>
              <a:rPr lang="en-US" cap="all" dirty="0" smtClean="0"/>
              <a:t> FOKUS</a:t>
            </a:r>
            <a:endParaRPr lang="de-DE" cap="all" dirty="0"/>
          </a:p>
        </p:txBody>
      </p:sp>
      <p:sp>
        <p:nvSpPr>
          <p:cNvPr id="33" name="Textfeld 32"/>
          <p:cNvSpPr txBox="1"/>
          <p:nvPr/>
        </p:nvSpPr>
        <p:spPr>
          <a:xfrm>
            <a:off x="9165981" y="4513385"/>
            <a:ext cx="18473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675" dirty="0" err="1">
              <a:latin typeface="Tahoma"/>
              <a:cs typeface="Tahoma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5253577" y="1228835"/>
            <a:ext cx="3248739" cy="627610"/>
          </a:xfrm>
          <a:prstGeom prst="rect">
            <a:avLst/>
          </a:prstGeom>
          <a:solidFill>
            <a:schemeClr val="bg1"/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wrap="square" lIns="81000" tIns="18900" rIns="54000" bIns="54000" rtlCol="0" anchor="ctr">
            <a:spAutoFit/>
          </a:bodyPr>
          <a:lstStyle/>
          <a:p>
            <a:pPr>
              <a:spcBef>
                <a:spcPts val="1170"/>
              </a:spcBef>
            </a:pPr>
            <a:r>
              <a:rPr lang="de-DE" b="1" dirty="0" smtClean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~ 430 </a:t>
            </a:r>
            <a:r>
              <a:rPr lang="de-DE" b="1" dirty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Mitarbeiter </a:t>
            </a:r>
            <a:br>
              <a:rPr lang="de-DE" b="1" dirty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</a:br>
            <a:r>
              <a:rPr lang="de-DE" b="1" dirty="0" smtClean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~ 90 im Bereich „Public“</a:t>
            </a:r>
            <a:endParaRPr lang="de-DE" b="1" dirty="0">
              <a:solidFill>
                <a:schemeClr val="tx2"/>
              </a:solidFill>
              <a:effectLst>
                <a:glow rad="88900">
                  <a:schemeClr val="bg1">
                    <a:alpha val="94000"/>
                  </a:schemeClr>
                </a:glow>
              </a:effectLst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5253577" y="2040639"/>
            <a:ext cx="3248739" cy="1181608"/>
          </a:xfrm>
          <a:prstGeom prst="rect">
            <a:avLst/>
          </a:prstGeom>
          <a:solidFill>
            <a:schemeClr val="bg1"/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wrap="square" lIns="81000" tIns="18900" rIns="54000" bIns="54000" rtlCol="0" anchor="ctr">
            <a:spAutoFit/>
          </a:bodyPr>
          <a:lstStyle/>
          <a:p>
            <a:pPr>
              <a:spcBef>
                <a:spcPts val="1170"/>
              </a:spcBef>
            </a:pPr>
            <a:r>
              <a:rPr lang="de-DE" b="1" dirty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Thema: durchgängige digitale Vernetzung auf der Basis offener und sicherer Software-Systeme</a:t>
            </a:r>
          </a:p>
        </p:txBody>
      </p:sp>
      <p:sp>
        <p:nvSpPr>
          <p:cNvPr id="44" name="Rechteck 43"/>
          <p:cNvSpPr/>
          <p:nvPr/>
        </p:nvSpPr>
        <p:spPr bwMode="auto">
          <a:xfrm>
            <a:off x="5253576" y="3484556"/>
            <a:ext cx="3248740" cy="627610"/>
          </a:xfrm>
          <a:prstGeom prst="rect">
            <a:avLst/>
          </a:prstGeom>
          <a:solidFill>
            <a:schemeClr val="bg1"/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wrap="square" lIns="81000" tIns="18900" rIns="54000" bIns="54000" rtlCol="0" anchor="ctr">
            <a:spAutoFit/>
          </a:bodyPr>
          <a:lstStyle/>
          <a:p>
            <a:pPr>
              <a:spcBef>
                <a:spcPts val="1170"/>
              </a:spcBef>
            </a:pPr>
            <a:r>
              <a:rPr lang="de-DE" b="1" dirty="0" smtClean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~ 34 </a:t>
            </a:r>
            <a:r>
              <a:rPr lang="de-DE" b="1" dirty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Mio. € </a:t>
            </a:r>
            <a:r>
              <a:rPr lang="de-DE" b="1" dirty="0" smtClean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Haushalt</a:t>
            </a:r>
            <a:br>
              <a:rPr lang="de-DE" b="1" dirty="0" smtClean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</a:br>
            <a:r>
              <a:rPr lang="de-DE" b="1" dirty="0" smtClean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68</a:t>
            </a:r>
            <a:r>
              <a:rPr lang="de-DE" b="1" dirty="0">
                <a:solidFill>
                  <a:schemeClr val="tx2"/>
                </a:solidFill>
                <a:effectLst>
                  <a:glow rad="88900">
                    <a:schemeClr val="bg1">
                      <a:alpha val="94000"/>
                    </a:schemeClr>
                  </a:glow>
                </a:effectLst>
              </a:rPr>
              <a:t>% Eigene Erträge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8062467" y="3618929"/>
            <a:ext cx="1487376" cy="1806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685635">
              <a:lnSpc>
                <a:spcPts val="1071"/>
              </a:lnSpc>
              <a:spcBef>
                <a:spcPts val="215"/>
              </a:spcBef>
              <a:buClr>
                <a:prstClr val="black"/>
              </a:buClr>
            </a:pPr>
            <a:r>
              <a:rPr lang="de-DE" sz="450" dirty="0">
                <a:solidFill>
                  <a:srgbClr val="C7C9CA"/>
                </a:solidFill>
                <a:latin typeface="Arial"/>
              </a:rPr>
              <a:t>© </a:t>
            </a:r>
            <a:r>
              <a:rPr lang="de-DE" sz="450" dirty="0">
                <a:solidFill>
                  <a:srgbClr val="C7C9CA"/>
                </a:solidFill>
              </a:rPr>
              <a:t>Michael Zalewski / </a:t>
            </a:r>
            <a:r>
              <a:rPr lang="de-DE" sz="450" dirty="0">
                <a:solidFill>
                  <a:srgbClr val="C7C9CA"/>
                </a:solidFill>
                <a:latin typeface="Arial"/>
              </a:rPr>
              <a:t>Fraunhofer FOKUS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</p:spPr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7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17" y="424684"/>
            <a:ext cx="912047" cy="208155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1" y="-19798"/>
            <a:ext cx="5500393" cy="2750197"/>
          </a:xfrm>
          <a:prstGeom prst="rect">
            <a:avLst/>
          </a:prstGeom>
        </p:spPr>
      </p:pic>
      <p:sp>
        <p:nvSpPr>
          <p:cNvPr id="32" name="Ovale Legende 31"/>
          <p:cNvSpPr/>
          <p:nvPr/>
        </p:nvSpPr>
        <p:spPr>
          <a:xfrm>
            <a:off x="-270894" y="-1086"/>
            <a:ext cx="3829162" cy="1495929"/>
          </a:xfrm>
          <a:prstGeom prst="wedgeEllipseCallout">
            <a:avLst>
              <a:gd name="adj1" fmla="val 49994"/>
              <a:gd name="adj2" fmla="val 52336"/>
            </a:avLst>
          </a:prstGeom>
          <a:solidFill>
            <a:srgbClr val="82EED4"/>
          </a:solidFill>
          <a:ln w="28575">
            <a:solidFill>
              <a:srgbClr val="1DD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Beschluss Bundeskabinett, 2011</a:t>
            </a:r>
          </a:p>
          <a:p>
            <a:r>
              <a:rPr lang="de-DE" sz="1200" i="1" dirty="0">
                <a:solidFill>
                  <a:schemeClr val="tx1"/>
                </a:solidFill>
              </a:rPr>
              <a:t>Darüber hinaus soll eine Rechtsgrundlage für den Einsatz des sogenannten Prozessdatenbeschleunigers geschaffen werden.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42" y="2710896"/>
            <a:ext cx="3427590" cy="25649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17" y="2579078"/>
            <a:ext cx="2660070" cy="2660070"/>
          </a:xfrm>
          <a:prstGeom prst="rect">
            <a:avLst/>
          </a:prstGeom>
        </p:spPr>
      </p:pic>
      <p:pic>
        <p:nvPicPr>
          <p:cNvPr id="7" name="Grafik 8" descr="Angela Merkel und Rogall-Grothe auf dem 6. Nationalen IT-Gipfe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39" y="0"/>
            <a:ext cx="418506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feil nach rechts 28"/>
          <p:cNvSpPr/>
          <p:nvPr/>
        </p:nvSpPr>
        <p:spPr bwMode="auto">
          <a:xfrm>
            <a:off x="91204" y="3411223"/>
            <a:ext cx="837945" cy="412431"/>
          </a:xfrm>
          <a:prstGeom prst="rightArrow">
            <a:avLst/>
          </a:prstGeom>
          <a:solidFill>
            <a:srgbClr val="FFC000"/>
          </a:soli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780"/>
            <a:endParaRPr lang="de-DE" sz="1349" kern="0">
              <a:solidFill>
                <a:schemeClr val="accent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78DE4-DA14-4CE4-B7C1-6475FED5B8EC}" type="slidenum">
              <a:rPr lang="de-DE" smtClean="0"/>
              <a:t>20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Ovale Legende 30"/>
          <p:cNvSpPr/>
          <p:nvPr/>
        </p:nvSpPr>
        <p:spPr>
          <a:xfrm>
            <a:off x="1234019" y="1074420"/>
            <a:ext cx="3600121" cy="1755667"/>
          </a:xfrm>
          <a:prstGeom prst="wedgeEllipseCallout">
            <a:avLst>
              <a:gd name="adj1" fmla="val -45741"/>
              <a:gd name="adj2" fmla="val 61512"/>
            </a:avLst>
          </a:prstGeom>
          <a:solidFill>
            <a:srgbClr val="82EED4"/>
          </a:solidFill>
          <a:ln w="28575">
            <a:solidFill>
              <a:srgbClr val="1DD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Aktionsplan IT-Planungsrat, 2014</a:t>
            </a:r>
          </a:p>
          <a:p>
            <a:r>
              <a:rPr lang="de-DE" sz="1200" i="1" dirty="0">
                <a:solidFill>
                  <a:schemeClr val="tx1"/>
                </a:solidFill>
              </a:rPr>
              <a:t>Im Jahr 2014 soll mit der Umsetzung der Breiteneinführung des P23R-Prinzips in ausgewählten Rechts-bereichen auf Basis des erarbeiteten Konzepts begonnen werden.</a:t>
            </a:r>
          </a:p>
        </p:txBody>
      </p:sp>
      <p:sp>
        <p:nvSpPr>
          <p:cNvPr id="33" name="Ovale Legende 32"/>
          <p:cNvSpPr/>
          <p:nvPr/>
        </p:nvSpPr>
        <p:spPr>
          <a:xfrm>
            <a:off x="5556316" y="2400300"/>
            <a:ext cx="4201082" cy="2773741"/>
          </a:xfrm>
          <a:prstGeom prst="wedgeEllipseCallout">
            <a:avLst>
              <a:gd name="adj1" fmla="val -54563"/>
              <a:gd name="adj2" fmla="val 42784"/>
            </a:avLst>
          </a:prstGeom>
          <a:solidFill>
            <a:srgbClr val="82EED4"/>
          </a:solidFill>
          <a:ln w="28575">
            <a:solidFill>
              <a:srgbClr val="1DD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Verwaltungsvereinfachung und Bürokratieabbau. Aufruf zur konsequenten Umsetzung (DIHK, Wirtschaft, Verbänden, Forschung, 2016). </a:t>
            </a:r>
            <a:r>
              <a:rPr lang="de-DE" sz="1200" i="1" dirty="0">
                <a:solidFill>
                  <a:schemeClr val="tx1"/>
                </a:solidFill>
              </a:rPr>
              <a:t/>
            </a:r>
            <a:br>
              <a:rPr lang="de-DE" sz="1200" i="1" dirty="0">
                <a:solidFill>
                  <a:schemeClr val="tx1"/>
                </a:solidFill>
              </a:rPr>
            </a:br>
            <a:r>
              <a:rPr lang="de-DE" sz="1200" i="1" dirty="0">
                <a:solidFill>
                  <a:schemeClr val="tx1"/>
                </a:solidFill>
              </a:rPr>
              <a:t>Die Automatisierung der Meldepflichten halten wir für ein exzellentes Beispiel, Verwaltungsvereinfachung sowie Bürokratieabbau spürbar zu machen. Das P23R-Prinzip bietet dafür eine Basis.</a:t>
            </a:r>
          </a:p>
        </p:txBody>
      </p:sp>
      <p:sp>
        <p:nvSpPr>
          <p:cNvPr id="34" name="Ovale Legende 33"/>
          <p:cNvSpPr/>
          <p:nvPr/>
        </p:nvSpPr>
        <p:spPr>
          <a:xfrm>
            <a:off x="3383977" y="2218282"/>
            <a:ext cx="2850834" cy="2686678"/>
          </a:xfrm>
          <a:prstGeom prst="wedgeEllipseCallout">
            <a:avLst>
              <a:gd name="adj1" fmla="val -73049"/>
              <a:gd name="adj2" fmla="val -17389"/>
            </a:avLst>
          </a:prstGeom>
          <a:solidFill>
            <a:srgbClr val="82EED4"/>
          </a:solidFill>
          <a:ln w="28575">
            <a:solidFill>
              <a:srgbClr val="1DD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200" i="1" dirty="0">
              <a:solidFill>
                <a:schemeClr val="tx1"/>
              </a:solidFill>
            </a:endParaRPr>
          </a:p>
          <a:p>
            <a:r>
              <a:rPr lang="de-DE" sz="1200" b="1" dirty="0">
                <a:solidFill>
                  <a:schemeClr val="tx1"/>
                </a:solidFill>
              </a:rPr>
              <a:t>Aktionsplan IT-Planungsrat, 2016</a:t>
            </a:r>
          </a:p>
          <a:p>
            <a:r>
              <a:rPr lang="de-DE" sz="1200" i="1" dirty="0">
                <a:solidFill>
                  <a:schemeClr val="tx1"/>
                </a:solidFill>
              </a:rPr>
              <a:t>Mit Blick auf die Erfahrungen aus der Innovationsphase wie auch der Pilotierung bei der BASF SE soll das P23R -Prinzip in der Folge sukzessive im Umweltbereich in die Breite getragen werden.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938531" y="2898593"/>
            <a:ext cx="7841279" cy="1230963"/>
          </a:xfrm>
          <a:prstGeom prst="rect">
            <a:avLst/>
          </a:prstGeom>
          <a:solidFill>
            <a:schemeClr val="bg1"/>
          </a:solidFill>
          <a:ln w="5080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162000" bIns="0" rtlCol="0" anchor="ctr">
            <a:noAutofit/>
          </a:bodyPr>
          <a:lstStyle/>
          <a:p>
            <a:pPr marL="196448">
              <a:spcBef>
                <a:spcPts val="449"/>
              </a:spcBef>
            </a:pPr>
            <a:r>
              <a:rPr lang="de-DE" kern="0" dirty="0">
                <a:solidFill>
                  <a:sysClr val="windowText" lastClr="000000"/>
                </a:solidFill>
              </a:rPr>
              <a:t>Trotz politischer Willensbekundungen und positiver Pilotergebnisse bis dato kein Breiteneinsatz von P23R-Technologie</a:t>
            </a:r>
          </a:p>
        </p:txBody>
      </p:sp>
    </p:spTree>
    <p:extLst>
      <p:ext uri="{BB962C8B-B14F-4D97-AF65-F5344CB8AC3E}">
        <p14:creationId xmlns:p14="http://schemas.microsoft.com/office/powerpoint/2010/main" val="5244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1" grpId="0" animBg="1"/>
      <p:bldP spid="33" grpId="0" animBg="1"/>
      <p:bldP spid="34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49"/>
          <p:cNvSpPr/>
          <p:nvPr/>
        </p:nvSpPr>
        <p:spPr>
          <a:xfrm>
            <a:off x="393566" y="1025588"/>
            <a:ext cx="8270874" cy="1544446"/>
          </a:xfrm>
          <a:prstGeom prst="rect">
            <a:avLst/>
          </a:prstGeom>
          <a:solidFill>
            <a:srgbClr val="DFDDE8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41326" y="2831636"/>
            <a:ext cx="8270874" cy="1709584"/>
          </a:xfrm>
          <a:prstGeom prst="rect">
            <a:avLst/>
          </a:prstGeom>
          <a:solidFill>
            <a:srgbClr val="DFDDE8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ERFAHRUNGEN AUS DEN P23R-PILOTEN</a:t>
            </a:r>
            <a:endParaRPr lang="de-DE" dirty="0"/>
          </a:p>
        </p:txBody>
      </p:sp>
      <p:sp>
        <p:nvSpPr>
          <p:cNvPr id="16" name="Freihandform 15"/>
          <p:cNvSpPr/>
          <p:nvPr/>
        </p:nvSpPr>
        <p:spPr>
          <a:xfrm>
            <a:off x="464575" y="1228999"/>
            <a:ext cx="1860797" cy="1166593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82EED4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b="1" dirty="0" smtClean="0">
                <a:solidFill>
                  <a:schemeClr val="tx1"/>
                </a:solidFill>
              </a:rPr>
              <a:t>Wirtschaftlichkeit</a:t>
            </a:r>
            <a:br>
              <a:rPr lang="de-DE" sz="1350" b="1" dirty="0" smtClean="0">
                <a:solidFill>
                  <a:schemeClr val="tx1"/>
                </a:solidFill>
              </a:rPr>
            </a:br>
            <a:r>
              <a:rPr lang="de-DE" sz="1350" b="1" dirty="0" smtClean="0">
                <a:solidFill>
                  <a:schemeClr val="tx1"/>
                </a:solidFill>
              </a:rPr>
              <a:t>m</a:t>
            </a:r>
            <a:r>
              <a:rPr lang="de-DE" sz="1400" dirty="0" smtClean="0"/>
              <a:t>onetärer </a:t>
            </a:r>
            <a:r>
              <a:rPr lang="de-DE" sz="1400" dirty="0"/>
              <a:t>Vorteil für Anwender schwer </a:t>
            </a:r>
            <a:r>
              <a:rPr lang="de-DE" sz="1400" dirty="0" smtClean="0"/>
              <a:t>abschätzbar</a:t>
            </a:r>
            <a:endParaRPr lang="de-DE" sz="1400" dirty="0"/>
          </a:p>
        </p:txBody>
      </p:sp>
      <p:sp>
        <p:nvSpPr>
          <p:cNvPr id="17" name="Freihandform 16"/>
          <p:cNvSpPr/>
          <p:nvPr/>
        </p:nvSpPr>
        <p:spPr>
          <a:xfrm>
            <a:off x="2531270" y="1245232"/>
            <a:ext cx="1860797" cy="1166593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82EED4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b="1" dirty="0" smtClean="0">
                <a:solidFill>
                  <a:schemeClr val="tx1"/>
                </a:solidFill>
              </a:rPr>
              <a:t>Wenig kompatibel</a:t>
            </a:r>
            <a:br>
              <a:rPr lang="de-DE" sz="1350" b="1" dirty="0" smtClean="0">
                <a:solidFill>
                  <a:schemeClr val="tx1"/>
                </a:solidFill>
              </a:rPr>
            </a:br>
            <a:r>
              <a:rPr lang="de-DE" sz="1400" dirty="0" smtClean="0"/>
              <a:t>mit aktuellen Organisations- </a:t>
            </a:r>
            <a:r>
              <a:rPr lang="de-DE" sz="1400" dirty="0"/>
              <a:t>und </a:t>
            </a:r>
            <a:r>
              <a:rPr lang="de-DE" sz="1400" dirty="0" smtClean="0"/>
              <a:t>Kompetenzstrukturen</a:t>
            </a:r>
            <a:endParaRPr lang="de-DE" sz="1400" dirty="0"/>
          </a:p>
        </p:txBody>
      </p:sp>
      <p:sp>
        <p:nvSpPr>
          <p:cNvPr id="18" name="Freihandform 17"/>
          <p:cNvSpPr/>
          <p:nvPr/>
        </p:nvSpPr>
        <p:spPr>
          <a:xfrm>
            <a:off x="6664661" y="1228999"/>
            <a:ext cx="1860797" cy="1166593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82EED4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b="1" dirty="0" smtClean="0">
                <a:solidFill>
                  <a:schemeClr val="tx1"/>
                </a:solidFill>
              </a:rPr>
              <a:t>„Trägheit“</a:t>
            </a:r>
            <a:br>
              <a:rPr lang="de-DE" sz="1350" b="1" dirty="0" smtClean="0">
                <a:solidFill>
                  <a:schemeClr val="tx1"/>
                </a:solidFill>
              </a:rPr>
            </a:br>
            <a:r>
              <a:rPr lang="de-DE" sz="1350" dirty="0" smtClean="0">
                <a:solidFill>
                  <a:schemeClr val="tx1"/>
                </a:solidFill>
              </a:rPr>
              <a:t>Festhalten an etablierten Einzelsystemen</a:t>
            </a: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4597965" y="1245232"/>
            <a:ext cx="1860797" cy="1166593"/>
          </a:xfrm>
          <a:custGeom>
            <a:avLst/>
            <a:gdLst>
              <a:gd name="connsiteX0" fmla="*/ 0 w 2551309"/>
              <a:gd name="connsiteY0" fmla="*/ 0 h 1275654"/>
              <a:gd name="connsiteX1" fmla="*/ 2551309 w 2551309"/>
              <a:gd name="connsiteY1" fmla="*/ 0 h 1275654"/>
              <a:gd name="connsiteX2" fmla="*/ 2551309 w 2551309"/>
              <a:gd name="connsiteY2" fmla="*/ 1275654 h 1275654"/>
              <a:gd name="connsiteX3" fmla="*/ 0 w 2551309"/>
              <a:gd name="connsiteY3" fmla="*/ 1275654 h 1275654"/>
              <a:gd name="connsiteX4" fmla="*/ 0 w 2551309"/>
              <a:gd name="connsiteY4" fmla="*/ 0 h 127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09" h="1275654">
                <a:moveTo>
                  <a:pt x="0" y="0"/>
                </a:moveTo>
                <a:lnTo>
                  <a:pt x="2551309" y="0"/>
                </a:lnTo>
                <a:lnTo>
                  <a:pt x="2551309" y="1275654"/>
                </a:lnTo>
                <a:lnTo>
                  <a:pt x="0" y="1275654"/>
                </a:lnTo>
                <a:lnTo>
                  <a:pt x="0" y="0"/>
                </a:lnTo>
                <a:close/>
              </a:path>
            </a:pathLst>
          </a:custGeom>
          <a:solidFill>
            <a:srgbClr val="82EED4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666734">
              <a:spcBef>
                <a:spcPct val="0"/>
              </a:spcBef>
              <a:spcAft>
                <a:spcPct val="35000"/>
              </a:spcAft>
            </a:pPr>
            <a:r>
              <a:rPr lang="de-DE" sz="1350" b="1" dirty="0" smtClean="0">
                <a:solidFill>
                  <a:schemeClr val="tx1"/>
                </a:solidFill>
              </a:rPr>
              <a:t>Regulierung</a:t>
            </a:r>
            <a:br>
              <a:rPr lang="de-DE" sz="1350" b="1" dirty="0" smtClean="0">
                <a:solidFill>
                  <a:schemeClr val="tx1"/>
                </a:solidFill>
              </a:rPr>
            </a:br>
            <a:r>
              <a:rPr lang="de-DE" sz="1350" dirty="0" smtClean="0">
                <a:solidFill>
                  <a:schemeClr val="tx1"/>
                </a:solidFill>
              </a:rPr>
              <a:t>keine staatlich zugesagte Bereit-stellung von Regeln</a:t>
            </a:r>
            <a:br>
              <a:rPr lang="de-DE" sz="1350" dirty="0" smtClean="0">
                <a:solidFill>
                  <a:schemeClr val="tx1"/>
                </a:solidFill>
              </a:rPr>
            </a:br>
            <a:r>
              <a:rPr lang="de-DE" sz="1350" dirty="0" smtClean="0">
                <a:solidFill>
                  <a:schemeClr val="tx1"/>
                </a:solidFill>
              </a:rPr>
              <a:t>„Henne-Ei-Problem“</a:t>
            </a: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41" name="Pfeil nach unten 40"/>
          <p:cNvSpPr/>
          <p:nvPr/>
        </p:nvSpPr>
        <p:spPr>
          <a:xfrm>
            <a:off x="7235999" y="3585380"/>
            <a:ext cx="220436" cy="238448"/>
          </a:xfrm>
          <a:prstGeom prst="downArrow">
            <a:avLst/>
          </a:prstGeom>
          <a:solidFill>
            <a:srgbClr val="1D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3" name="Rechteck 42"/>
          <p:cNvSpPr/>
          <p:nvPr/>
        </p:nvSpPr>
        <p:spPr bwMode="auto">
          <a:xfrm>
            <a:off x="3315218" y="3098802"/>
            <a:ext cx="2448000" cy="475746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de-DE" sz="1349" kern="0" dirty="0" smtClean="0">
                <a:solidFill>
                  <a:sysClr val="windowText" lastClr="000000"/>
                </a:solidFill>
              </a:rPr>
              <a:t>Flexibilisierung </a:t>
            </a:r>
            <a:r>
              <a:rPr lang="de-DE" sz="1349" kern="0" dirty="0">
                <a:solidFill>
                  <a:sysClr val="windowText" lastClr="000000"/>
                </a:solidFill>
              </a:rPr>
              <a:t>f</a:t>
            </a:r>
            <a:r>
              <a:rPr lang="de-DE" sz="1349" kern="0" dirty="0" smtClean="0">
                <a:solidFill>
                  <a:sysClr val="windowText" lastClr="000000"/>
                </a:solidFill>
              </a:rPr>
              <a:t>ür Entwickler</a:t>
            </a:r>
            <a:endParaRPr lang="de-DE" sz="1349" kern="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6122217" y="3092199"/>
            <a:ext cx="2448000" cy="518193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de-DE" sz="1349" kern="0" dirty="0" smtClean="0"/>
              <a:t>Überdenken</a:t>
            </a:r>
            <a:r>
              <a:rPr lang="de-DE" sz="1349" kern="0" dirty="0" smtClean="0">
                <a:solidFill>
                  <a:sysClr val="windowText" lastClr="000000"/>
                </a:solidFill>
              </a:rPr>
              <a:t> der </a:t>
            </a:r>
            <a:br>
              <a:rPr lang="de-DE" sz="1349" kern="0" dirty="0" smtClean="0">
                <a:solidFill>
                  <a:sysClr val="windowText" lastClr="000000"/>
                </a:solidFill>
              </a:rPr>
            </a:br>
            <a:r>
              <a:rPr lang="de-DE" sz="1349" kern="0" dirty="0" smtClean="0">
                <a:solidFill>
                  <a:sysClr val="windowText" lastClr="000000"/>
                </a:solidFill>
              </a:rPr>
              <a:t>Rolle des Staates</a:t>
            </a:r>
            <a:endParaRPr lang="de-DE" sz="1349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7" name="Rechteck 46"/>
          <p:cNvSpPr/>
          <p:nvPr/>
        </p:nvSpPr>
        <p:spPr bwMode="auto">
          <a:xfrm>
            <a:off x="6122217" y="3848840"/>
            <a:ext cx="2448000" cy="518193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de-DE" sz="1349" kern="0" dirty="0" smtClean="0">
                <a:solidFill>
                  <a:sysClr val="windowText" lastClr="000000"/>
                </a:solidFill>
              </a:rPr>
              <a:t>Regulierungsinstanz </a:t>
            </a:r>
            <a:r>
              <a:rPr lang="de-DE" sz="1349" kern="0" dirty="0">
                <a:solidFill>
                  <a:sysClr val="windowText" lastClr="000000"/>
                </a:solidFill>
              </a:rPr>
              <a:t>statt Regelproduzent</a:t>
            </a:r>
            <a:endParaRPr lang="de-DE" sz="1349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49" name="Pfeil nach unten 48"/>
          <p:cNvSpPr/>
          <p:nvPr/>
        </p:nvSpPr>
        <p:spPr>
          <a:xfrm>
            <a:off x="4414551" y="3585380"/>
            <a:ext cx="220436" cy="238448"/>
          </a:xfrm>
          <a:prstGeom prst="downArrow">
            <a:avLst/>
          </a:prstGeom>
          <a:solidFill>
            <a:srgbClr val="1D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1" name="Pfeil nach unten 50"/>
          <p:cNvSpPr/>
          <p:nvPr/>
        </p:nvSpPr>
        <p:spPr>
          <a:xfrm>
            <a:off x="3628103" y="2570034"/>
            <a:ext cx="2039953" cy="268334"/>
          </a:xfrm>
          <a:prstGeom prst="downArrow">
            <a:avLst/>
          </a:prstGeom>
          <a:solidFill>
            <a:srgbClr val="82E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2" name="Rechteck 21"/>
          <p:cNvSpPr/>
          <p:nvPr/>
        </p:nvSpPr>
        <p:spPr bwMode="auto">
          <a:xfrm>
            <a:off x="596544" y="3084037"/>
            <a:ext cx="2448000" cy="518193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de-DE" sz="1349" kern="0" dirty="0" smtClean="0">
                <a:solidFill>
                  <a:sysClr val="windowText" lastClr="000000"/>
                </a:solidFill>
              </a:rPr>
              <a:t>Schaffung </a:t>
            </a:r>
            <a:r>
              <a:rPr lang="de-DE" sz="1349" kern="0" dirty="0">
                <a:solidFill>
                  <a:sysClr val="windowText" lastClr="000000"/>
                </a:solidFill>
              </a:rPr>
              <a:t>von </a:t>
            </a:r>
            <a:r>
              <a:rPr lang="de-DE" sz="1349" kern="0" dirty="0" smtClean="0">
                <a:solidFill>
                  <a:sysClr val="windowText" lastClr="000000"/>
                </a:solidFill>
              </a:rPr>
              <a:t>Bewertbarkeit</a:t>
            </a:r>
            <a:br>
              <a:rPr lang="de-DE" sz="1349" kern="0" dirty="0" smtClean="0">
                <a:solidFill>
                  <a:sysClr val="windowText" lastClr="000000"/>
                </a:solidFill>
              </a:rPr>
            </a:br>
            <a:r>
              <a:rPr lang="de-DE" sz="1349" kern="0" dirty="0" smtClean="0">
                <a:solidFill>
                  <a:sysClr val="windowText" lastClr="000000"/>
                </a:solidFill>
              </a:rPr>
              <a:t>Vereinfachung für Anwender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596544" y="3840678"/>
            <a:ext cx="2448000" cy="518193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de-DE" sz="1349" kern="0" dirty="0" smtClean="0">
                <a:solidFill>
                  <a:sysClr val="windowText" lastClr="000000"/>
                </a:solidFill>
              </a:rPr>
              <a:t>Produktvarianten: </a:t>
            </a:r>
            <a:br>
              <a:rPr lang="de-DE" sz="1349" kern="0" dirty="0" smtClean="0">
                <a:solidFill>
                  <a:sysClr val="windowText" lastClr="000000"/>
                </a:solidFill>
              </a:rPr>
            </a:br>
            <a:r>
              <a:rPr lang="de-DE" sz="1349" kern="0" dirty="0" smtClean="0">
                <a:solidFill>
                  <a:sysClr val="windowText" lastClr="000000"/>
                </a:solidFill>
              </a:rPr>
              <a:t>Einzelservices </a:t>
            </a:r>
            <a:r>
              <a:rPr lang="de-DE" sz="1349" kern="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Infrastruktur</a:t>
            </a:r>
          </a:p>
        </p:txBody>
      </p:sp>
      <p:sp>
        <p:nvSpPr>
          <p:cNvPr id="24" name="Pfeil nach unten 23"/>
          <p:cNvSpPr/>
          <p:nvPr/>
        </p:nvSpPr>
        <p:spPr>
          <a:xfrm>
            <a:off x="1712060" y="3626061"/>
            <a:ext cx="220436" cy="238448"/>
          </a:xfrm>
          <a:prstGeom prst="downArrow">
            <a:avLst/>
          </a:prstGeom>
          <a:solidFill>
            <a:srgbClr val="1DD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5" name="Rechteck 24"/>
          <p:cNvSpPr/>
          <p:nvPr/>
        </p:nvSpPr>
        <p:spPr bwMode="auto">
          <a:xfrm>
            <a:off x="3300769" y="3860699"/>
            <a:ext cx="2448000" cy="518193"/>
          </a:xfrm>
          <a:prstGeom prst="rect">
            <a:avLst/>
          </a:prstGeom>
          <a:solidFill>
            <a:schemeClr val="bg1"/>
          </a:solidFill>
          <a:ln w="44450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/>
          <a:p>
            <a:pPr algn="ctr"/>
            <a:r>
              <a:rPr lang="de-DE" sz="1349" kern="0" dirty="0" smtClean="0">
                <a:solidFill>
                  <a:sysClr val="windowText" lastClr="000000"/>
                </a:solidFill>
              </a:rPr>
              <a:t>Unterschiedliche Entwicklungsmodelle</a:t>
            </a:r>
            <a:endParaRPr lang="de-DE" sz="1349" kern="0" dirty="0" smtClean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</p:spPr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0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6" grpId="0" animBg="1"/>
      <p:bldP spid="17" grpId="0" animBg="1"/>
      <p:bldP spid="18" grpId="0" animBg="1"/>
      <p:bldP spid="20" grpId="0" animBg="1"/>
      <p:bldP spid="41" grpId="0" animBg="1"/>
      <p:bldP spid="43" grpId="0" animBg="1"/>
      <p:bldP spid="46" grpId="0" animBg="1"/>
      <p:bldP spid="47" grpId="0" animBg="1"/>
      <p:bldP spid="49" grpId="0" animBg="1"/>
      <p:bldP spid="5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557425" y="1116895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57425" y="1748721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57428" y="2373478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7425" y="3629292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36866" y="1116895"/>
            <a:ext cx="914400" cy="571239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Vorstellungsrunde</a:t>
            </a:r>
            <a:endParaRPr lang="de-DE" sz="2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36866" y="1751524"/>
            <a:ext cx="914400" cy="562082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TOP </a:t>
            </a:r>
            <a:r>
              <a:rPr lang="de-DE" sz="2200" dirty="0"/>
              <a:t>100 Wirtschaft &amp; Herausforderungen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32390" y="3631675"/>
            <a:ext cx="914400" cy="573618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Diskussion</a:t>
            </a:r>
            <a:endParaRPr lang="de-DE" sz="2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557425" y="3002576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713553" y="3719292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13553" y="1217767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35374" y="2373478"/>
            <a:ext cx="914400" cy="57600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/>
              <a:t>Lösungsansätze &amp; </a:t>
            </a:r>
            <a:r>
              <a:rPr lang="de-DE" sz="2200" dirty="0" smtClean="0"/>
              <a:t>Erfahrungen</a:t>
            </a:r>
            <a:endParaRPr lang="de-DE" sz="2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33882" y="3008107"/>
            <a:ext cx="914400" cy="57047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Ideen &amp; </a:t>
            </a:r>
            <a:r>
              <a:rPr lang="de-DE" sz="2200" dirty="0"/>
              <a:t>Zukunftsmodelle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6459" y="1783533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675659" y="1210257"/>
            <a:ext cx="395999" cy="411021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725826" y="3091128"/>
            <a:ext cx="396000" cy="396000"/>
          </a:xfrm>
          <a:prstGeom prst="rect">
            <a:avLst/>
          </a:prstGeom>
          <a:solidFill>
            <a:schemeClr val="tx2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360" y="3111862"/>
            <a:ext cx="465748" cy="41275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400" dirty="0" smtClean="0"/>
              <a:t>✓</a:t>
            </a:r>
            <a:endParaRPr lang="de-DE" sz="2400" dirty="0"/>
          </a:p>
        </p:txBody>
      </p:sp>
      <p:sp>
        <p:nvSpPr>
          <p:cNvPr id="28" name="Rechteck 27"/>
          <p:cNvSpPr/>
          <p:nvPr/>
        </p:nvSpPr>
        <p:spPr bwMode="auto">
          <a:xfrm>
            <a:off x="715045" y="1827305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13553" y="2457836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MELDUNGEN &amp; BERICHTE: Zukunftsmodell „Reporting-Services“</a:t>
            </a:r>
            <a:endParaRPr lang="de-DE" dirty="0"/>
          </a:p>
        </p:txBody>
      </p:sp>
      <p:sp>
        <p:nvSpPr>
          <p:cNvPr id="10" name="Flussdiagramm: Grenzstelle 9"/>
          <p:cNvSpPr/>
          <p:nvPr/>
        </p:nvSpPr>
        <p:spPr>
          <a:xfrm>
            <a:off x="2379784" y="1167508"/>
            <a:ext cx="2084659" cy="451232"/>
          </a:xfrm>
          <a:prstGeom prst="flowChartTerminator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53975">
            <a:solidFill>
              <a:srgbClr val="1CD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Regeln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1" name="Flussdiagramm: Grenzstelle 10"/>
          <p:cNvSpPr/>
          <p:nvPr/>
        </p:nvSpPr>
        <p:spPr>
          <a:xfrm>
            <a:off x="2379784" y="1786632"/>
            <a:ext cx="2084659" cy="451232"/>
          </a:xfrm>
          <a:prstGeom prst="flowChartTerminator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53975">
            <a:solidFill>
              <a:srgbClr val="1CD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Konfigurationsparameter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05313" y="1317557"/>
            <a:ext cx="946268" cy="746507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53975">
            <a:solidFill>
              <a:srgbClr val="1CD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Service-Kern-Generator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744686" y="2154128"/>
            <a:ext cx="1275235" cy="1156795"/>
          </a:xfrm>
          <a:prstGeom prst="ellipse">
            <a:avLst/>
          </a:prstGeom>
          <a:solidFill>
            <a:srgbClr val="1CD2A7"/>
          </a:solid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Reporting-Service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15" name="Gewinkelter Verbinder 14"/>
          <p:cNvCxnSpPr>
            <a:stCxn id="10" idx="3"/>
            <a:endCxn id="12" idx="1"/>
          </p:cNvCxnSpPr>
          <p:nvPr/>
        </p:nvCxnSpPr>
        <p:spPr>
          <a:xfrm>
            <a:off x="4464443" y="1393124"/>
            <a:ext cx="440870" cy="297687"/>
          </a:xfrm>
          <a:prstGeom prst="bentConnector3">
            <a:avLst/>
          </a:prstGeom>
          <a:noFill/>
          <a:ln w="53975">
            <a:solidFill>
              <a:srgbClr val="1CD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Gewinkelter Verbinder 15"/>
          <p:cNvCxnSpPr>
            <a:stCxn id="11" idx="3"/>
            <a:endCxn id="12" idx="1"/>
          </p:cNvCxnSpPr>
          <p:nvPr/>
        </p:nvCxnSpPr>
        <p:spPr>
          <a:xfrm flipV="1">
            <a:off x="4464443" y="1690811"/>
            <a:ext cx="440870" cy="321437"/>
          </a:xfrm>
          <a:prstGeom prst="bentConnector3">
            <a:avLst/>
          </a:prstGeom>
          <a:noFill/>
          <a:ln w="53975">
            <a:solidFill>
              <a:srgbClr val="1CD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Gerade Verbindung mit Pfeil 16"/>
          <p:cNvCxnSpPr>
            <a:stCxn id="12" idx="3"/>
          </p:cNvCxnSpPr>
          <p:nvPr/>
        </p:nvCxnSpPr>
        <p:spPr>
          <a:xfrm>
            <a:off x="5851581" y="1690811"/>
            <a:ext cx="417457" cy="0"/>
          </a:xfrm>
          <a:prstGeom prst="straightConnector1">
            <a:avLst/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6786667" y="2099516"/>
            <a:ext cx="29262" cy="1667216"/>
          </a:xfrm>
          <a:prstGeom prst="straightConnector1">
            <a:avLst/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6808491" y="2237862"/>
            <a:ext cx="629834" cy="2"/>
          </a:xfrm>
          <a:prstGeom prst="straightConnector1">
            <a:avLst/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6815366" y="2872354"/>
            <a:ext cx="604152" cy="8350"/>
          </a:xfrm>
          <a:prstGeom prst="straightConnector1">
            <a:avLst/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604361" y="4185696"/>
            <a:ext cx="664677" cy="0"/>
          </a:xfrm>
          <a:prstGeom prst="straightConnector1">
            <a:avLst/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6829679" y="3526155"/>
            <a:ext cx="606354" cy="7137"/>
          </a:xfrm>
          <a:prstGeom prst="straightConnector1">
            <a:avLst/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hteck 23"/>
          <p:cNvSpPr/>
          <p:nvPr/>
        </p:nvSpPr>
        <p:spPr>
          <a:xfrm>
            <a:off x="1032387" y="1313017"/>
            <a:ext cx="1128244" cy="746507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53975">
            <a:solidFill>
              <a:srgbClr val="1CD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Regel-basierte Infrastruktur</a:t>
            </a:r>
            <a:endParaRPr lang="de-DE" sz="1200" dirty="0">
              <a:solidFill>
                <a:schemeClr val="tx1"/>
              </a:solidFill>
            </a:endParaRPr>
          </a:p>
        </p:txBody>
      </p:sp>
      <p:cxnSp>
        <p:nvCxnSpPr>
          <p:cNvPr id="25" name="Gewinkelter Verbinder 24"/>
          <p:cNvCxnSpPr/>
          <p:nvPr/>
        </p:nvCxnSpPr>
        <p:spPr>
          <a:xfrm rot="16200000" flipH="1" flipV="1">
            <a:off x="2436557" y="313709"/>
            <a:ext cx="145509" cy="1825605"/>
          </a:xfrm>
          <a:prstGeom prst="bentConnector3">
            <a:avLst>
              <a:gd name="adj1" fmla="val -119305"/>
            </a:avLst>
          </a:prstGeom>
          <a:noFill/>
          <a:ln w="53975">
            <a:solidFill>
              <a:srgbClr val="1CD2A7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Rechteck 25"/>
          <p:cNvSpPr/>
          <p:nvPr/>
        </p:nvSpPr>
        <p:spPr>
          <a:xfrm>
            <a:off x="7412643" y="1848034"/>
            <a:ext cx="1062926" cy="620750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GUI</a:t>
            </a:r>
            <a:endParaRPr lang="de-DE" sz="1049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7412643" y="2568759"/>
            <a:ext cx="1062926" cy="603158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Quelldaten-</a:t>
            </a:r>
            <a:r>
              <a:rPr lang="de-DE" sz="1200" dirty="0" err="1">
                <a:solidFill>
                  <a:schemeClr val="tx1"/>
                </a:solidFill>
              </a:rPr>
              <a:t>konnektor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7403120" y="3310923"/>
            <a:ext cx="1085189" cy="622639"/>
          </a:xfrm>
          <a:prstGeom prst="rect">
            <a:avLst/>
          </a:prstGeom>
          <a:pattFill prst="ltDnDiag">
            <a:fgClr>
              <a:srgbClr val="FFC000"/>
            </a:fgClr>
            <a:bgClr>
              <a:schemeClr val="bg1"/>
            </a:bgClr>
          </a:patt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Kommuni</a:t>
            </a:r>
            <a:r>
              <a:rPr lang="de-DE" sz="1200" dirty="0">
                <a:solidFill>
                  <a:schemeClr val="tx1"/>
                </a:solidFill>
              </a:rPr>
              <a:t>-kations-Konnektor</a:t>
            </a:r>
          </a:p>
        </p:txBody>
      </p:sp>
      <p:sp>
        <p:nvSpPr>
          <p:cNvPr id="32" name="Ellipse 31"/>
          <p:cNvSpPr/>
          <p:nvPr/>
        </p:nvSpPr>
        <p:spPr>
          <a:xfrm>
            <a:off x="6262464" y="1028133"/>
            <a:ext cx="1106930" cy="1118344"/>
          </a:xfrm>
          <a:prstGeom prst="ellipse">
            <a:avLst/>
          </a:prstGeom>
          <a:solidFill>
            <a:srgbClr val="1CD2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Service-Kern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134484" y="2598191"/>
            <a:ext cx="3885437" cy="1314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7E79"/>
              </a:gs>
              <a:gs pos="83000">
                <a:srgbClr val="FF7E79"/>
              </a:gs>
              <a:gs pos="100000">
                <a:srgbClr val="FF7E79"/>
              </a:gs>
            </a:gsLst>
            <a:lin ang="2700000" scaled="1"/>
            <a:tileRect/>
          </a:gradFill>
          <a:ln w="76200">
            <a:noFill/>
          </a:ln>
          <a:effectLst>
            <a:outerShdw blurRad="50800" dist="38100" dir="2700000" algn="tl" rotWithShape="0">
              <a:srgbClr val="FF7E79">
                <a:alpha val="68000"/>
              </a:srgbClr>
            </a:outerShdw>
          </a:effectLst>
        </p:spPr>
        <p:txBody>
          <a:bodyPr wrap="square" rtlCol="0">
            <a:noAutofit/>
          </a:bodyPr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176213" indent="-176213">
              <a:spcBef>
                <a:spcPts val="450"/>
              </a:spcBef>
            </a:pPr>
            <a:r>
              <a:rPr lang="de-DE" sz="1200" dirty="0" smtClean="0"/>
              <a:t>Produktvarianten: </a:t>
            </a:r>
            <a:r>
              <a:rPr lang="de-DE" sz="1200" b="0" dirty="0" smtClean="0"/>
              <a:t>vom leichtgewichtigen Reporting-Service bis hin zur unternehmensweiten, universellen regelbasierten Infrastruktur</a:t>
            </a:r>
          </a:p>
          <a:p>
            <a:pPr marL="176213" indent="-176213">
              <a:spcBef>
                <a:spcPts val="450"/>
              </a:spcBef>
            </a:pPr>
            <a:r>
              <a:rPr lang="de-DE" sz="1200" dirty="0"/>
              <a:t>Ermöglichung diverser Entwicklungsmodelle: </a:t>
            </a:r>
            <a:r>
              <a:rPr lang="de-DE" sz="1200" b="0" dirty="0"/>
              <a:t>Nutzung</a:t>
            </a:r>
            <a:r>
              <a:rPr lang="de-DE" sz="1200" b="0" dirty="0" smtClean="0"/>
              <a:t>/ </a:t>
            </a:r>
            <a:r>
              <a:rPr lang="de-DE" sz="1200" b="0" dirty="0"/>
              <a:t>vorgegebener Artefakte bis hin zu Eigenentwicklung architekturkonformer </a:t>
            </a:r>
            <a:r>
              <a:rPr lang="de-DE" sz="1200" b="0" dirty="0" smtClean="0"/>
              <a:t>Services</a:t>
            </a:r>
            <a:endParaRPr lang="de-DE" sz="1200" b="0" dirty="0"/>
          </a:p>
        </p:txBody>
      </p:sp>
      <p:sp>
        <p:nvSpPr>
          <p:cNvPr id="46" name="Pfeil nach rechts 45"/>
          <p:cNvSpPr/>
          <p:nvPr/>
        </p:nvSpPr>
        <p:spPr bwMode="auto">
          <a:xfrm>
            <a:off x="493153" y="2990557"/>
            <a:ext cx="676388" cy="41243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7E79"/>
              </a:gs>
              <a:gs pos="83000">
                <a:srgbClr val="FF7E79"/>
              </a:gs>
              <a:gs pos="100000">
                <a:srgbClr val="FF7E79"/>
              </a:gs>
            </a:gsLst>
            <a:lin ang="2700000" scaled="1"/>
            <a:tileRect/>
          </a:gra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780"/>
            <a:endParaRPr lang="de-DE" sz="1349" kern="0">
              <a:solidFill>
                <a:schemeClr val="accent1"/>
              </a:solidFill>
            </a:endParaRPr>
          </a:p>
        </p:txBody>
      </p:sp>
      <p:sp>
        <p:nvSpPr>
          <p:cNvPr id="31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28627" y="4854493"/>
            <a:ext cx="8283573" cy="176508"/>
          </a:xfrm>
        </p:spPr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64" y="3877885"/>
            <a:ext cx="598872" cy="5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6823 0.3163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4" grpId="1" animBg="1"/>
      <p:bldP spid="24" grpId="0" animBg="1"/>
      <p:bldP spid="26" grpId="0" animBg="1"/>
      <p:bldP spid="27" grpId="0" animBg="1"/>
      <p:bldP spid="28" grpId="0" animBg="1"/>
      <p:bldP spid="32" grpId="0" animBg="1"/>
      <p:bldP spid="44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REPORTING-SERVICES: Ökosystem und Plattform-Modell</a:t>
            </a:r>
            <a:endParaRPr lang="de-DE" dirty="0"/>
          </a:p>
        </p:txBody>
      </p:sp>
      <p:sp>
        <p:nvSpPr>
          <p:cNvPr id="2" name="Abgerundetes Rechteck 1"/>
          <p:cNvSpPr/>
          <p:nvPr/>
        </p:nvSpPr>
        <p:spPr bwMode="auto">
          <a:xfrm>
            <a:off x="3213993" y="1138060"/>
            <a:ext cx="2532448" cy="803332"/>
          </a:xfrm>
          <a:prstGeom prst="roundRect">
            <a:avLst/>
          </a:prstGeom>
          <a:solidFill>
            <a:srgbClr val="82EED4"/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t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Referenzplattform</a:t>
            </a:r>
          </a:p>
          <a:p>
            <a:pPr>
              <a:spcBef>
                <a:spcPts val="200"/>
              </a:spcBef>
            </a:pPr>
            <a:r>
              <a:rPr lang="de-DE" sz="1100" dirty="0" smtClean="0"/>
              <a:t>   Referenzarchitektur </a:t>
            </a:r>
            <a:r>
              <a:rPr lang="de-DE" sz="1100" dirty="0"/>
              <a:t>und -</a:t>
            </a:r>
            <a:r>
              <a:rPr lang="de-DE" sz="1100" dirty="0" smtClean="0"/>
              <a:t>system</a:t>
            </a:r>
          </a:p>
          <a:p>
            <a:pPr>
              <a:spcBef>
                <a:spcPts val="200"/>
              </a:spcBef>
            </a:pPr>
            <a:r>
              <a:rPr lang="de-DE" sz="1100" dirty="0" smtClean="0"/>
              <a:t>   Testdatensätze</a:t>
            </a:r>
          </a:p>
          <a:p>
            <a:pPr>
              <a:spcBef>
                <a:spcPts val="200"/>
              </a:spcBef>
            </a:pPr>
            <a:r>
              <a:rPr lang="de-DE" sz="1100" dirty="0" smtClean="0"/>
              <a:t>   Kommentare zu den Normen</a:t>
            </a:r>
            <a:endParaRPr lang="de-DE" sz="1100" dirty="0"/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213994" y="2265542"/>
            <a:ext cx="2532448" cy="803332"/>
          </a:xfrm>
          <a:prstGeom prst="roundRect">
            <a:avLst/>
          </a:prstGeom>
          <a:solidFill>
            <a:srgbClr val="82EED4"/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t">
            <a:noAutofit/>
          </a:bodyPr>
          <a:lstStyle/>
          <a:p>
            <a:pPr algn="ctr"/>
            <a:r>
              <a:rPr lang="de-DE" sz="1100" u="sng" kern="0" dirty="0">
                <a:solidFill>
                  <a:sysClr val="windowText" lastClr="000000"/>
                </a:solidFill>
              </a:rPr>
              <a:t>Entwicklerplattform</a:t>
            </a:r>
          </a:p>
          <a:p>
            <a:pPr>
              <a:spcBef>
                <a:spcPts val="200"/>
              </a:spcBef>
            </a:pPr>
            <a:r>
              <a:rPr lang="de-DE" sz="1100" dirty="0"/>
              <a:t>   Regeln</a:t>
            </a:r>
          </a:p>
          <a:p>
            <a:pPr>
              <a:spcBef>
                <a:spcPts val="200"/>
              </a:spcBef>
            </a:pPr>
            <a:r>
              <a:rPr lang="de-DE" sz="1100" dirty="0"/>
              <a:t>   Service-Kern-Generatoren</a:t>
            </a:r>
          </a:p>
          <a:p>
            <a:pPr>
              <a:spcBef>
                <a:spcPts val="200"/>
              </a:spcBef>
            </a:pPr>
            <a:r>
              <a:rPr lang="de-DE" sz="1100" dirty="0"/>
              <a:t>   Service-Kerne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213995" y="3355281"/>
            <a:ext cx="2532448" cy="803330"/>
          </a:xfrm>
          <a:prstGeom prst="roundRect">
            <a:avLst/>
          </a:prstGeom>
          <a:solidFill>
            <a:srgbClr val="82EED4"/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t">
            <a:noAutofit/>
          </a:bodyPr>
          <a:lstStyle/>
          <a:p>
            <a:pPr algn="ctr"/>
            <a:r>
              <a:rPr lang="de-DE" sz="1100" u="sng" kern="0" dirty="0">
                <a:solidFill>
                  <a:sysClr val="windowText" lastClr="000000"/>
                </a:solidFill>
              </a:rPr>
              <a:t>Service-Plattform</a:t>
            </a:r>
          </a:p>
          <a:p>
            <a:pPr>
              <a:spcBef>
                <a:spcPts val="200"/>
              </a:spcBef>
            </a:pPr>
            <a:r>
              <a:rPr lang="de-DE" sz="1100" dirty="0"/>
              <a:t>   Reporting-Services</a:t>
            </a:r>
          </a:p>
        </p:txBody>
      </p:sp>
      <p:sp>
        <p:nvSpPr>
          <p:cNvPr id="3" name="Ellipse 2"/>
          <p:cNvSpPr/>
          <p:nvPr/>
        </p:nvSpPr>
        <p:spPr bwMode="auto">
          <a:xfrm>
            <a:off x="6361779" y="1867034"/>
            <a:ext cx="1431887" cy="492561"/>
          </a:xfrm>
          <a:prstGeom prst="ellipse">
            <a:avLst/>
          </a:prstGeom>
          <a:solidFill>
            <a:schemeClr val="bg2">
              <a:lumMod val="95000"/>
            </a:schemeClr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de-DE" sz="1300" kern="0" dirty="0">
                <a:solidFill>
                  <a:sysClr val="windowText" lastClr="000000"/>
                </a:solidFill>
              </a:rPr>
              <a:t>Prüfinstanz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1173862" y="1286318"/>
            <a:ext cx="1431887" cy="492561"/>
          </a:xfrm>
          <a:prstGeom prst="ellipse">
            <a:avLst/>
          </a:prstGeom>
          <a:solidFill>
            <a:schemeClr val="bg2">
              <a:lumMod val="95000"/>
            </a:schemeClr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300" kern="0" dirty="0" smtClean="0">
                <a:solidFill>
                  <a:sysClr val="windowText" lastClr="000000"/>
                </a:solidFill>
              </a:rPr>
              <a:t>Normgeber</a:t>
            </a:r>
            <a:endParaRPr kumimoji="0" lang="de-DE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173862" y="2361934"/>
            <a:ext cx="1431887" cy="492561"/>
          </a:xfrm>
          <a:prstGeom prst="ellipse">
            <a:avLst/>
          </a:prstGeom>
          <a:solidFill>
            <a:schemeClr val="bg2">
              <a:lumMod val="95000"/>
            </a:schemeClr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de-DE" sz="1300" kern="0" dirty="0">
                <a:solidFill>
                  <a:sysClr val="windowText" lastClr="000000"/>
                </a:solidFill>
              </a:rPr>
              <a:t>Entwickler</a:t>
            </a:r>
          </a:p>
        </p:txBody>
      </p:sp>
      <p:sp>
        <p:nvSpPr>
          <p:cNvPr id="13" name="Ellipse 12"/>
          <p:cNvSpPr/>
          <p:nvPr/>
        </p:nvSpPr>
        <p:spPr bwMode="auto">
          <a:xfrm>
            <a:off x="1173862" y="3517001"/>
            <a:ext cx="1431887" cy="492561"/>
          </a:xfrm>
          <a:prstGeom prst="ellipse">
            <a:avLst/>
          </a:prstGeom>
          <a:solidFill>
            <a:schemeClr val="bg2">
              <a:lumMod val="95000"/>
            </a:schemeClr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de-DE" sz="1300" kern="0" dirty="0">
                <a:solidFill>
                  <a:sysClr val="windowText" lastClr="000000"/>
                </a:solidFill>
              </a:rPr>
              <a:t>Unternehmen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361779" y="3533363"/>
            <a:ext cx="1431887" cy="492561"/>
          </a:xfrm>
          <a:prstGeom prst="ellipse">
            <a:avLst/>
          </a:prstGeom>
          <a:solidFill>
            <a:schemeClr val="bg2">
              <a:lumMod val="95000"/>
            </a:schemeClr>
          </a:solidFill>
          <a:ln w="22225" cap="flat" cmpd="sng">
            <a:solidFill>
              <a:srgbClr val="1CD2A7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de-DE" sz="1300" kern="0" dirty="0">
                <a:solidFill>
                  <a:sysClr val="windowText" lastClr="000000"/>
                </a:solidFill>
              </a:rPr>
              <a:t>Service-Anbieter</a:t>
            </a:r>
          </a:p>
        </p:txBody>
      </p:sp>
      <p:sp>
        <p:nvSpPr>
          <p:cNvPr id="21" name="Eingekerbter Pfeil nach rechts 20"/>
          <p:cNvSpPr/>
          <p:nvPr/>
        </p:nvSpPr>
        <p:spPr bwMode="auto">
          <a:xfrm>
            <a:off x="2647826" y="1371595"/>
            <a:ext cx="524089" cy="336262"/>
          </a:xfrm>
          <a:prstGeom prst="notchedRightArrow">
            <a:avLst/>
          </a:prstGeom>
          <a:solidFill>
            <a:srgbClr val="82EED4"/>
          </a:solidFill>
          <a:ln w="22225" cap="flat" cmpd="sng">
            <a:solidFill>
              <a:srgbClr val="0096FF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Eingekerbter Pfeil nach rechts 21"/>
          <p:cNvSpPr/>
          <p:nvPr/>
        </p:nvSpPr>
        <p:spPr bwMode="auto">
          <a:xfrm>
            <a:off x="2645935" y="2437116"/>
            <a:ext cx="524089" cy="336262"/>
          </a:xfrm>
          <a:prstGeom prst="notchedRightArrow">
            <a:avLst/>
          </a:prstGeom>
          <a:solidFill>
            <a:srgbClr val="73FDD6"/>
          </a:solidFill>
          <a:ln w="22225" cap="flat" cmpd="sng">
            <a:solidFill>
              <a:srgbClr val="0096FF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Eingekerbter Pfeil nach rechts 22"/>
          <p:cNvSpPr/>
          <p:nvPr/>
        </p:nvSpPr>
        <p:spPr bwMode="auto">
          <a:xfrm flipH="1">
            <a:off x="5792066" y="3611513"/>
            <a:ext cx="524089" cy="336262"/>
          </a:xfrm>
          <a:prstGeom prst="notchedRightArrow">
            <a:avLst/>
          </a:prstGeom>
          <a:solidFill>
            <a:srgbClr val="73FDD6"/>
          </a:solidFill>
          <a:ln w="22225" cap="flat" cmpd="sng">
            <a:solidFill>
              <a:srgbClr val="0096FF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2" name="Gewinkelter Verbinder 31"/>
          <p:cNvCxnSpPr>
            <a:stCxn id="2" idx="2"/>
            <a:endCxn id="12" idx="0"/>
          </p:cNvCxnSpPr>
          <p:nvPr/>
        </p:nvCxnSpPr>
        <p:spPr>
          <a:xfrm rot="5400000">
            <a:off x="2974741" y="856458"/>
            <a:ext cx="420542" cy="2590411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r Verbinder 38"/>
          <p:cNvCxnSpPr>
            <a:stCxn id="8" idx="2"/>
            <a:endCxn id="14" idx="0"/>
          </p:cNvCxnSpPr>
          <p:nvPr/>
        </p:nvCxnSpPr>
        <p:spPr>
          <a:xfrm rot="16200000" flipH="1">
            <a:off x="5546725" y="2002366"/>
            <a:ext cx="464490" cy="2597504"/>
          </a:xfrm>
          <a:prstGeom prst="bentConnector3">
            <a:avLst>
              <a:gd name="adj1" fmla="val 31866"/>
            </a:avLst>
          </a:prstGeom>
          <a:ln w="381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winkelter Verbinder 45"/>
          <p:cNvCxnSpPr>
            <a:stCxn id="2" idx="3"/>
            <a:endCxn id="3" idx="0"/>
          </p:cNvCxnSpPr>
          <p:nvPr/>
        </p:nvCxnSpPr>
        <p:spPr>
          <a:xfrm>
            <a:off x="5746441" y="1539726"/>
            <a:ext cx="1331281" cy="327308"/>
          </a:xfrm>
          <a:prstGeom prst="bentConnector2">
            <a:avLst/>
          </a:prstGeom>
          <a:ln w="381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winkelter Verbinder 46"/>
          <p:cNvCxnSpPr>
            <a:stCxn id="3" idx="4"/>
            <a:endCxn id="8" idx="3"/>
          </p:cNvCxnSpPr>
          <p:nvPr/>
        </p:nvCxnSpPr>
        <p:spPr>
          <a:xfrm rot="5400000">
            <a:off x="6258277" y="1847762"/>
            <a:ext cx="307612" cy="1331280"/>
          </a:xfrm>
          <a:prstGeom prst="bentConnector2">
            <a:avLst/>
          </a:prstGeom>
          <a:ln w="381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d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3" y="919006"/>
            <a:ext cx="626341" cy="943640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53" y="2297981"/>
            <a:ext cx="615506" cy="615506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53" y="3379317"/>
            <a:ext cx="739258" cy="739258"/>
          </a:xfrm>
          <a:prstGeom prst="rect">
            <a:avLst/>
          </a:prstGeom>
        </p:spPr>
      </p:pic>
      <p:pic>
        <p:nvPicPr>
          <p:cNvPr id="36" name="Bild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6777" y="3069579"/>
            <a:ext cx="549349" cy="1093675"/>
          </a:xfrm>
          <a:prstGeom prst="rect">
            <a:avLst/>
          </a:prstGeom>
        </p:spPr>
      </p:pic>
      <p:pic>
        <p:nvPicPr>
          <p:cNvPr id="38" name="Bild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3058" y="1597326"/>
            <a:ext cx="1018946" cy="1024925"/>
          </a:xfrm>
          <a:prstGeom prst="rect">
            <a:avLst/>
          </a:prstGeom>
        </p:spPr>
      </p:pic>
      <p:sp>
        <p:nvSpPr>
          <p:cNvPr id="25" name="Eingekerbter Pfeil nach rechts 24"/>
          <p:cNvSpPr/>
          <p:nvPr/>
        </p:nvSpPr>
        <p:spPr bwMode="auto">
          <a:xfrm flipH="1">
            <a:off x="2635203" y="3604257"/>
            <a:ext cx="524089" cy="336262"/>
          </a:xfrm>
          <a:prstGeom prst="notchedRightArrow">
            <a:avLst/>
          </a:prstGeom>
          <a:solidFill>
            <a:srgbClr val="73FDD6"/>
          </a:solidFill>
          <a:ln w="22225" cap="flat" cmpd="sng">
            <a:solidFill>
              <a:srgbClr val="0096FF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</p:spPr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  <p:cxnSp>
        <p:nvCxnSpPr>
          <p:cNvPr id="27" name="Gewinkelter Verbinder 26"/>
          <p:cNvCxnSpPr>
            <a:stCxn id="13" idx="0"/>
          </p:cNvCxnSpPr>
          <p:nvPr/>
        </p:nvCxnSpPr>
        <p:spPr>
          <a:xfrm rot="5400000" flipH="1" flipV="1">
            <a:off x="2250143" y="2553150"/>
            <a:ext cx="603514" cy="1324189"/>
          </a:xfrm>
          <a:prstGeom prst="bentConnector2">
            <a:avLst/>
          </a:prstGeom>
          <a:ln w="38100" cmpd="sng">
            <a:solidFill>
              <a:srgbClr val="00B0F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Inhaltsplatzhalter 9"/>
          <p:cNvSpPr txBox="1">
            <a:spLocks/>
          </p:cNvSpPr>
          <p:nvPr/>
        </p:nvSpPr>
        <p:spPr>
          <a:xfrm>
            <a:off x="3213994" y="1138060"/>
            <a:ext cx="2545455" cy="3025194"/>
          </a:xfrm>
          <a:prstGeom prst="rect">
            <a:avLst/>
          </a:prstGeom>
          <a:solidFill>
            <a:srgbClr val="BFD8EF"/>
          </a:solidFill>
          <a:ln w="53975" cap="flat" cmpd="sng">
            <a:solidFill>
              <a:srgbClr val="7C9FDE"/>
            </a:solidFill>
            <a:prstDash val="solid"/>
            <a:round/>
            <a:headEnd/>
            <a:tailEnd/>
          </a:ln>
          <a:effectLst/>
        </p:spPr>
        <p:txBody>
          <a:bodyPr wrap="square" lIns="54000" tIns="0" rIns="54000" bIns="0" rtlCol="0" anchor="ctr">
            <a:noAutofit/>
          </a:bodyPr>
          <a:lstStyle>
            <a:defPPr>
              <a:defRPr lang="de-DE"/>
            </a:defPPr>
            <a:lvl1pPr>
              <a:defRPr kern="0">
                <a:solidFill>
                  <a:sysClr val="windowText" lastClr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171450" indent="-171450">
              <a:spcBef>
                <a:spcPts val="1800"/>
              </a:spcBef>
              <a:buSzPct val="100000"/>
              <a:buFont typeface="Wingdings" panose="05000000000000000000" pitchFamily="2" charset="2"/>
              <a:buChar char="Ø"/>
            </a:pPr>
            <a:r>
              <a:rPr lang="de-DE" sz="1400" b="1" dirty="0"/>
              <a:t>Auflösung Henne-Ei-Problem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/>
              <a:t>Regel- und Service-Entwicklung durch privatwirtschaftliche Akteure</a:t>
            </a:r>
          </a:p>
          <a:p>
            <a:pPr marL="171450" indent="-1714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1400" b="1" dirty="0"/>
              <a:t>Höhere </a:t>
            </a:r>
            <a:r>
              <a:rPr lang="de-DE" sz="1400" b="1" dirty="0" smtClean="0"/>
              <a:t>Verträglichkeit </a:t>
            </a:r>
            <a:r>
              <a:rPr lang="de-DE" sz="1400" b="1" dirty="0"/>
              <a:t>mit bekannten </a:t>
            </a:r>
            <a:r>
              <a:rPr lang="de-DE" sz="1400" b="1" dirty="0" smtClean="0"/>
              <a:t>Rollen</a:t>
            </a:r>
            <a:r>
              <a:rPr lang="de-DE" sz="1400" dirty="0" smtClean="0"/>
              <a:t>: Beschränkung </a:t>
            </a:r>
            <a:r>
              <a:rPr lang="de-DE" sz="1400" dirty="0"/>
              <a:t>der Aufgaben des Staates auf </a:t>
            </a:r>
            <a:r>
              <a:rPr lang="de-DE" sz="1400" dirty="0" smtClean="0"/>
              <a:t>Standardsetzung und Qualitätsbescheinigung/</a:t>
            </a:r>
            <a:br>
              <a:rPr lang="de-DE" sz="1400" dirty="0" smtClean="0"/>
            </a:br>
            <a:r>
              <a:rPr lang="de-DE" sz="1400" dirty="0" smtClean="0"/>
              <a:t>Akkreditierung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7784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557425" y="1116895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57425" y="1748721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57428" y="2373478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7425" y="3629292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36866" y="1116895"/>
            <a:ext cx="914400" cy="571239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Vorstellungsrunde</a:t>
            </a:r>
            <a:endParaRPr lang="de-DE" sz="2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36866" y="1751524"/>
            <a:ext cx="914400" cy="562082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TOP </a:t>
            </a:r>
            <a:r>
              <a:rPr lang="de-DE" sz="2200" dirty="0"/>
              <a:t>100 Wirtschaft &amp; Herausforderungen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32390" y="3631675"/>
            <a:ext cx="914400" cy="573618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Diskussion</a:t>
            </a:r>
            <a:endParaRPr lang="de-DE" sz="2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557425" y="3002576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13553" y="1217767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35374" y="2373478"/>
            <a:ext cx="914400" cy="57600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/>
              <a:t>Lösungsansätze &amp; </a:t>
            </a:r>
            <a:r>
              <a:rPr lang="de-DE" sz="2200" dirty="0" smtClean="0"/>
              <a:t>Erfahrungen</a:t>
            </a:r>
            <a:endParaRPr lang="de-DE" sz="2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33882" y="3008107"/>
            <a:ext cx="914400" cy="57047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Ideen &amp; </a:t>
            </a:r>
            <a:r>
              <a:rPr lang="de-DE" sz="2200" dirty="0"/>
              <a:t>Zukunftsmodelle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6459" y="1783533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675659" y="1210257"/>
            <a:ext cx="395999" cy="411021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725826" y="3716769"/>
            <a:ext cx="396000" cy="396000"/>
          </a:xfrm>
          <a:prstGeom prst="rect">
            <a:avLst/>
          </a:prstGeom>
          <a:solidFill>
            <a:schemeClr val="tx2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360" y="3737503"/>
            <a:ext cx="465748" cy="41275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400" dirty="0" smtClean="0"/>
              <a:t>✓</a:t>
            </a:r>
            <a:endParaRPr lang="de-DE" sz="2400" dirty="0"/>
          </a:p>
        </p:txBody>
      </p:sp>
      <p:sp>
        <p:nvSpPr>
          <p:cNvPr id="28" name="Rechteck 27"/>
          <p:cNvSpPr/>
          <p:nvPr/>
        </p:nvSpPr>
        <p:spPr bwMode="auto">
          <a:xfrm>
            <a:off x="715045" y="1827305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13553" y="2457836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13553" y="3061569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03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DISKUSSION</a:t>
            </a:r>
            <a:endParaRPr lang="de-DE" dirty="0"/>
          </a:p>
        </p:txBody>
      </p:sp>
      <p:sp>
        <p:nvSpPr>
          <p:cNvPr id="2" name="Gefaltete Ecke 1"/>
          <p:cNvSpPr/>
          <p:nvPr/>
        </p:nvSpPr>
        <p:spPr bwMode="auto">
          <a:xfrm rot="981425">
            <a:off x="4620639" y="2667291"/>
            <a:ext cx="1780955" cy="1322308"/>
          </a:xfrm>
          <a:prstGeom prst="foldedCorner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Ist ein offener / abgestufter Lösungsansatz sinnvoll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efaltete Ecke 12"/>
          <p:cNvSpPr/>
          <p:nvPr/>
        </p:nvSpPr>
        <p:spPr bwMode="auto">
          <a:xfrm rot="364733">
            <a:off x="3454752" y="1218533"/>
            <a:ext cx="1780955" cy="991731"/>
          </a:xfrm>
          <a:prstGeom prst="foldedCorner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kern="0" dirty="0" smtClean="0">
                <a:solidFill>
                  <a:sysClr val="windowText" lastClr="000000"/>
                </a:solidFill>
              </a:rPr>
              <a:t>Welche ist d</a:t>
            </a:r>
            <a:r>
              <a:rPr kumimoji="0" 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Rolle des Normgebers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Gefaltete Ecke 13"/>
          <p:cNvSpPr/>
          <p:nvPr/>
        </p:nvSpPr>
        <p:spPr bwMode="auto">
          <a:xfrm>
            <a:off x="1648323" y="2389774"/>
            <a:ext cx="1780955" cy="1322308"/>
          </a:xfrm>
          <a:prstGeom prst="foldedCorner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Ein regelbasierter Ansatz ist wünschenswert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Gefaltete Ecke 14"/>
          <p:cNvSpPr/>
          <p:nvPr/>
        </p:nvSpPr>
        <p:spPr bwMode="auto">
          <a:xfrm rot="20584128">
            <a:off x="6205867" y="860862"/>
            <a:ext cx="1780955" cy="1652885"/>
          </a:xfrm>
          <a:prstGeom prst="foldedCorner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Welche Akteure könnten in einem Ökosystem Aufgaben übernehmen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Gefaltete Ecke 15"/>
          <p:cNvSpPr/>
          <p:nvPr/>
        </p:nvSpPr>
        <p:spPr bwMode="auto">
          <a:xfrm rot="21175489">
            <a:off x="681117" y="1241106"/>
            <a:ext cx="1780955" cy="998253"/>
          </a:xfrm>
          <a:prstGeom prst="foldedCorner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Technisch einheitlicher Ansatz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Gefaltete Ecke 16"/>
          <p:cNvSpPr/>
          <p:nvPr/>
        </p:nvSpPr>
        <p:spPr bwMode="auto">
          <a:xfrm rot="21315712">
            <a:off x="6730408" y="3114756"/>
            <a:ext cx="1780955" cy="991731"/>
          </a:xfrm>
          <a:prstGeom prst="foldedCorner">
            <a:avLst/>
          </a:prstGeom>
          <a:gradFill>
            <a:gsLst>
              <a:gs pos="4000">
                <a:srgbClr val="FF9300"/>
              </a:gs>
              <a:gs pos="53000">
                <a:srgbClr val="00B0F0"/>
              </a:gs>
              <a:gs pos="100000">
                <a:srgbClr val="0070C0"/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Gibt es weitere Lösungsansätze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und -ideen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Gefaltete Ecke 17"/>
          <p:cNvSpPr/>
          <p:nvPr/>
        </p:nvSpPr>
        <p:spPr bwMode="auto">
          <a:xfrm rot="595617">
            <a:off x="3183437" y="3629062"/>
            <a:ext cx="1780955" cy="991731"/>
          </a:xfrm>
          <a:prstGeom prst="foldedCorner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 cap="flat" cmpd="sng">
            <a:solidFill>
              <a:srgbClr val="FFC000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Organisatorisch einheitliches Konzept ?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28624" y="4841513"/>
            <a:ext cx="8283573" cy="176508"/>
          </a:xfrm>
        </p:spPr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4753" y="1154096"/>
            <a:ext cx="4153289" cy="3164865"/>
          </a:xfrm>
        </p:spPr>
        <p:txBody>
          <a:bodyPr/>
          <a:lstStyle/>
          <a:p>
            <a:r>
              <a:rPr lang="de-DE" dirty="0" smtClean="0"/>
              <a:t>Fraunhofer FOKUS</a:t>
            </a:r>
            <a:br>
              <a:rPr lang="de-DE" dirty="0" smtClean="0"/>
            </a:br>
            <a:r>
              <a:rPr lang="de-DE" dirty="0" smtClean="0"/>
              <a:t>Kaiserin-Augusta-Allee 31</a:t>
            </a:r>
            <a:br>
              <a:rPr lang="de-DE" dirty="0" smtClean="0"/>
            </a:br>
            <a:r>
              <a:rPr lang="de-DE" dirty="0" smtClean="0"/>
              <a:t>10589 Berlin, Germany</a:t>
            </a:r>
          </a:p>
          <a:p>
            <a:r>
              <a:rPr lang="de-DE" dirty="0" err="1" smtClean="0"/>
              <a:t>www.fokus.fraunhofer.de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Kontakt</a:t>
            </a:r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0410" y="1051877"/>
            <a:ext cx="4851120" cy="3966143"/>
          </a:xfrm>
          <a:prstGeom prst="rect">
            <a:avLst/>
          </a:prstGeom>
        </p:spPr>
        <p:txBody>
          <a:bodyPr vert="horz" lIns="102826" tIns="0" rIns="0" bIns="0" rtlCol="0">
            <a:noAutofit/>
          </a:bodyPr>
          <a:lstStyle>
            <a:lvl1pPr marL="0" indent="0" algn="l" defTabSz="914126" rtl="0" eaLnBrk="1" latinLnBrk="0" hangingPunct="1">
              <a:lnSpc>
                <a:spcPts val="2120"/>
              </a:lnSpc>
              <a:spcBef>
                <a:spcPts val="432"/>
              </a:spcBef>
              <a:buClr>
                <a:schemeClr val="tx1"/>
              </a:buClr>
              <a:buFont typeface="Symbol" charset="2"/>
              <a:buNone/>
              <a:tabLst/>
              <a:defRPr lang="de-DE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69306" indent="-215382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tabLst/>
              <a:defRPr lang="de-DE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7156" indent="-221050" algn="l" defTabSz="914126" rtl="0" eaLnBrk="1" latinLnBrk="0" hangingPunct="1">
              <a:spcBef>
                <a:spcPct val="20000"/>
              </a:spcBef>
              <a:buClrTx/>
              <a:buFont typeface="Symbol" charset="2"/>
              <a:buChar char="-"/>
              <a:defRPr lang="de-DE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674" indent="-285750" algn="l" defTabSz="9141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82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845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0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3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Dipl.-Inform. Jan Gottschick</a:t>
            </a:r>
          </a:p>
          <a:p>
            <a:r>
              <a:rPr lang="de-DE" dirty="0" smtClean="0"/>
              <a:t>Senior Scientist</a:t>
            </a:r>
          </a:p>
          <a:p>
            <a:r>
              <a:rPr lang="de-DE" dirty="0" smtClean="0"/>
              <a:t>jan.gottschick@fokus.fraunhofer.de</a:t>
            </a:r>
          </a:p>
          <a:p>
            <a:r>
              <a:rPr lang="de-DE" dirty="0" smtClean="0"/>
              <a:t>Tel. +49 (</a:t>
            </a:r>
            <a:r>
              <a:rPr lang="de-DE" dirty="0"/>
              <a:t>0)30 </a:t>
            </a:r>
            <a:r>
              <a:rPr lang="de-DE" dirty="0" smtClean="0"/>
              <a:t>3463-7651</a:t>
            </a:r>
          </a:p>
          <a:p>
            <a:endParaRPr lang="de-DE" dirty="0"/>
          </a:p>
          <a:p>
            <a:r>
              <a:rPr lang="de-DE" b="1" dirty="0" smtClean="0"/>
              <a:t>Dr. Petra </a:t>
            </a:r>
            <a:r>
              <a:rPr lang="de-DE" b="1" dirty="0"/>
              <a:t>Steffens</a:t>
            </a:r>
          </a:p>
          <a:p>
            <a:r>
              <a:rPr lang="de-DE" dirty="0"/>
              <a:t>Leiterin Geschäftsstelle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/>
              <a:t>Leistungszentrum Digitale Vernetzung“ Berlin</a:t>
            </a:r>
          </a:p>
          <a:p>
            <a:r>
              <a:rPr lang="de-DE" dirty="0"/>
              <a:t>petra.steffens@fokus.fraunhofer.de</a:t>
            </a:r>
          </a:p>
          <a:p>
            <a:r>
              <a:rPr lang="de-DE" dirty="0"/>
              <a:t>Tel. +49 (0)30 3463-7150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8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557425" y="1116895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57425" y="1748721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57428" y="2373478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7425" y="3629292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36866" y="1116895"/>
            <a:ext cx="914400" cy="571239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Vorstellungsrunde</a:t>
            </a:r>
            <a:endParaRPr lang="de-DE" sz="2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36866" y="1751524"/>
            <a:ext cx="914400" cy="562082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TOP </a:t>
            </a:r>
            <a:r>
              <a:rPr lang="de-DE" sz="2200" dirty="0"/>
              <a:t>100 Wirtschaft &amp; Herausforderungen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32390" y="3631675"/>
            <a:ext cx="914400" cy="573618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Diskussion</a:t>
            </a:r>
            <a:endParaRPr lang="de-DE" sz="2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557425" y="3002576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713553" y="3719292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13553" y="3097916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15045" y="2467385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13553" y="1813005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713553" y="1206895"/>
            <a:ext cx="396000" cy="396000"/>
          </a:xfrm>
          <a:prstGeom prst="rect">
            <a:avLst/>
          </a:prstGeom>
          <a:solidFill>
            <a:schemeClr val="tx2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35374" y="2373478"/>
            <a:ext cx="914400" cy="57600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/>
              <a:t>Lösungsansätze &amp; </a:t>
            </a:r>
            <a:r>
              <a:rPr lang="de-DE" sz="2200" dirty="0" smtClean="0"/>
              <a:t>Erfahrungen</a:t>
            </a:r>
            <a:endParaRPr lang="de-DE" sz="2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33882" y="3008107"/>
            <a:ext cx="914400" cy="57047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Ideen &amp; Zukunftsmodelle</a:t>
            </a:r>
            <a:endParaRPr lang="de-DE" sz="2200" dirty="0"/>
          </a:p>
        </p:txBody>
      </p:sp>
      <p:sp>
        <p:nvSpPr>
          <p:cNvPr id="7" name="Textfeld 6"/>
          <p:cNvSpPr txBox="1"/>
          <p:nvPr/>
        </p:nvSpPr>
        <p:spPr>
          <a:xfrm>
            <a:off x="416459" y="1783533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675659" y="1210257"/>
            <a:ext cx="395999" cy="411021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1" name="Textfeld 10"/>
          <p:cNvSpPr txBox="1"/>
          <p:nvPr/>
        </p:nvSpPr>
        <p:spPr>
          <a:xfrm>
            <a:off x="605640" y="1248772"/>
            <a:ext cx="465748" cy="41275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400" smtClean="0"/>
              <a:t>✓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965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557425" y="1116895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57425" y="1748721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57428" y="2373478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57425" y="3629292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536866" y="1116895"/>
            <a:ext cx="914400" cy="571239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Vorstellungsrunde</a:t>
            </a:r>
            <a:endParaRPr lang="de-DE" sz="2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536866" y="1751524"/>
            <a:ext cx="914400" cy="562082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TOP </a:t>
            </a:r>
            <a:r>
              <a:rPr lang="de-DE" sz="2200" dirty="0"/>
              <a:t>100 Wirtschaft &amp; Herausforderungen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32390" y="3631675"/>
            <a:ext cx="914400" cy="573618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Diskussion</a:t>
            </a:r>
            <a:endParaRPr lang="de-DE" sz="2200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557425" y="3002576"/>
            <a:ext cx="7956000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713553" y="3719292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713553" y="3097916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715045" y="2467385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713553" y="1217767"/>
            <a:ext cx="396000" cy="396000"/>
          </a:xfrm>
          <a:prstGeom prst="rect">
            <a:avLst/>
          </a:prstGeom>
          <a:solidFill>
            <a:schemeClr val="bg1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535374" y="2373478"/>
            <a:ext cx="914400" cy="57600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/>
              <a:t>Lösungsansätze &amp; </a:t>
            </a:r>
            <a:r>
              <a:rPr lang="de-DE" sz="2200" dirty="0" smtClean="0"/>
              <a:t>Erfahrungen</a:t>
            </a:r>
            <a:endParaRPr lang="de-DE" sz="2200" dirty="0"/>
          </a:p>
        </p:txBody>
      </p:sp>
      <p:sp>
        <p:nvSpPr>
          <p:cNvPr id="32" name="Textfeld 31"/>
          <p:cNvSpPr txBox="1"/>
          <p:nvPr/>
        </p:nvSpPr>
        <p:spPr>
          <a:xfrm>
            <a:off x="1533882" y="3008107"/>
            <a:ext cx="914400" cy="570470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200" dirty="0" smtClean="0"/>
              <a:t>Ideen &amp; </a:t>
            </a:r>
            <a:r>
              <a:rPr lang="de-DE" sz="2200" dirty="0"/>
              <a:t>Zukunftsmodelle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16459" y="1783533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675659" y="1210257"/>
            <a:ext cx="395999" cy="411021"/>
          </a:xfrm>
          <a:prstGeom prst="rect">
            <a:avLst/>
          </a:prstGeom>
        </p:spPr>
        <p:txBody>
          <a:bodyPr vert="horz" wrap="none" lIns="151200" tIns="0" rIns="0" bIns="0" rtlCol="0" anchor="ctr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22" name="Rechteck 21"/>
          <p:cNvSpPr/>
          <p:nvPr/>
        </p:nvSpPr>
        <p:spPr bwMode="auto">
          <a:xfrm>
            <a:off x="725826" y="1845258"/>
            <a:ext cx="396000" cy="396000"/>
          </a:xfrm>
          <a:prstGeom prst="rect">
            <a:avLst/>
          </a:prstGeom>
          <a:solidFill>
            <a:schemeClr val="tx2"/>
          </a:solidFill>
          <a:ln w="2222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 lIns="0" tIns="0" rIns="0" bIns="0" rtlCol="0" anchor="ctr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1360" y="1865992"/>
            <a:ext cx="465748" cy="412751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r>
              <a:rPr lang="de-DE" sz="2400" dirty="0" smtClean="0"/>
              <a:t>✓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19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100 Wirtschaft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89302" y="1230162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464575" y="1181865"/>
            <a:ext cx="8247622" cy="3224820"/>
          </a:xfrm>
          <a:prstGeom prst="rect">
            <a:avLst/>
          </a:prstGeom>
        </p:spPr>
        <p:txBody>
          <a:bodyPr vert="horz" wrap="square" lIns="151200" tIns="0" rIns="0" bIns="0" rtlCol="0">
            <a:normAutofit fontScale="77500" lnSpcReduction="20000"/>
          </a:bodyPr>
          <a:lstStyle/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200" dirty="0" smtClean="0"/>
              <a:t>Matthias </a:t>
            </a:r>
            <a:r>
              <a:rPr lang="de-DE" sz="2200" dirty="0" err="1" smtClean="0"/>
              <a:t>Machnig</a:t>
            </a:r>
            <a:r>
              <a:rPr lang="de-DE" sz="2200" dirty="0" smtClean="0"/>
              <a:t>: „Zukünftig gilt es, digitale Angebote zu entwickeln und umzusetzen, die </a:t>
            </a:r>
            <a:r>
              <a:rPr lang="de-DE" sz="2200" b="1" i="1" dirty="0" smtClean="0"/>
              <a:t>flächendeckend funktionieren</a:t>
            </a:r>
            <a:r>
              <a:rPr lang="de-DE" sz="2200" dirty="0" smtClean="0"/>
              <a:t>.“</a:t>
            </a:r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200" dirty="0" smtClean="0"/>
              <a:t>Wolf &amp; Krcmar: „So wurden für mehrere Meldepflichten Datenaustauschstandards etabliert, die in gängigen IT-Programmen integriert sind. </a:t>
            </a:r>
            <a:r>
              <a:rPr lang="de-DE" sz="2200" b="1" i="1" dirty="0" smtClean="0"/>
              <a:t>Damit können Verwaltungskontakte unmittelbar aus der Unternehmens-IT heraus „Maschine-zu-Maschine“ abgewickelt werden</a:t>
            </a:r>
            <a:r>
              <a:rPr lang="de-DE" sz="2200" dirty="0" smtClean="0"/>
              <a:t>. Allerdings bleibt die Digitalisierung auf die Online-Schnittstelle zur Verwaltung beschränkt und nimmt selten die gesamte Prozesskette in den Blick.“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260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GESCHÄFTSLAGEN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4575" y="1181865"/>
            <a:ext cx="8247622" cy="3224820"/>
          </a:xfrm>
          <a:prstGeom prst="rect">
            <a:avLst/>
          </a:prstGeom>
        </p:spPr>
        <p:txBody>
          <a:bodyPr vert="horz" wrap="square" lIns="151200" tIns="0" rIns="0" bIns="0" rtlCol="0">
            <a:normAutofit/>
          </a:bodyPr>
          <a:lstStyle/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endParaRPr lang="de-DE" sz="2200" b="1" i="1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" y="839832"/>
            <a:ext cx="8280574" cy="36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TOP 100 Leistungen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96" y="937478"/>
            <a:ext cx="6052063" cy="368101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8271" y="1291525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7966129" y="4401519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8803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GESCHÄFTSLAGE „STATISTIK UND BERICHTSPFLICHTEN“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8624" y="1058464"/>
            <a:ext cx="8247622" cy="3379803"/>
          </a:xfrm>
          <a:prstGeom prst="rect">
            <a:avLst/>
          </a:prstGeom>
        </p:spPr>
        <p:txBody>
          <a:bodyPr vert="horz" wrap="square" lIns="151200" tIns="0" rIns="0" bIns="0" rtlCol="0">
            <a:normAutofit fontScale="62500" lnSpcReduction="20000"/>
          </a:bodyPr>
          <a:lstStyle/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400" b="1" i="1" dirty="0"/>
              <a:t>Ranking 6.0: 129 (717) Leistung, 824 </a:t>
            </a:r>
            <a:r>
              <a:rPr lang="de-DE" sz="2400" b="1" i="1" dirty="0" smtClean="0"/>
              <a:t>(</a:t>
            </a:r>
            <a:r>
              <a:rPr lang="de-DE" sz="2400" b="1" i="1" dirty="0" err="1" smtClean="0"/>
              <a:t>max</a:t>
            </a:r>
            <a:r>
              <a:rPr lang="de-DE" sz="2400" b="1" i="1" dirty="0" smtClean="0"/>
              <a:t>) Normen, 107 Mrd. (</a:t>
            </a:r>
            <a:r>
              <a:rPr lang="de-DE" sz="2400" b="1" i="1" dirty="0" err="1" smtClean="0"/>
              <a:t>max</a:t>
            </a:r>
            <a:r>
              <a:rPr lang="de-DE" sz="2400" b="1" i="1" dirty="0" smtClean="0"/>
              <a:t>) Fälle</a:t>
            </a:r>
            <a:endParaRPr lang="de-DE" sz="2400" b="1" i="1" dirty="0"/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400" dirty="0"/>
              <a:t>Die </a:t>
            </a:r>
            <a:r>
              <a:rPr lang="de-DE" sz="2400" dirty="0" smtClean="0"/>
              <a:t>Geschäftslage „</a:t>
            </a:r>
            <a:r>
              <a:rPr lang="de-DE" sz="2400" i="1" dirty="0" smtClean="0"/>
              <a:t>Statistik </a:t>
            </a:r>
            <a:r>
              <a:rPr lang="de-DE" sz="2400" i="1" dirty="0"/>
              <a:t>und </a:t>
            </a:r>
            <a:r>
              <a:rPr lang="de-DE" sz="2400" i="1" dirty="0" smtClean="0"/>
              <a:t>Berichtspflichten</a:t>
            </a:r>
            <a:r>
              <a:rPr lang="de-DE" sz="2400" dirty="0" smtClean="0"/>
              <a:t>“ </a:t>
            </a:r>
            <a:r>
              <a:rPr lang="de-DE" sz="2400" dirty="0"/>
              <a:t>zeichnet sich </a:t>
            </a:r>
            <a:r>
              <a:rPr lang="de-DE" sz="2400" dirty="0" smtClean="0"/>
              <a:t>für </a:t>
            </a:r>
            <a:r>
              <a:rPr lang="de-DE" sz="2400" dirty="0"/>
              <a:t>Unternehmen insbesondere durch den </a:t>
            </a:r>
            <a:r>
              <a:rPr lang="de-DE" sz="2400" b="1" dirty="0"/>
              <a:t>hohen </a:t>
            </a:r>
            <a:r>
              <a:rPr lang="de-DE" sz="2400" b="1" dirty="0" smtClean="0"/>
              <a:t>Zeitaufwand </a:t>
            </a:r>
            <a:r>
              <a:rPr lang="de-DE" sz="2400" dirty="0"/>
              <a:t>aus, der mit der Verpflichtung zur Vorhaltung von Daten und der Beteiligung an Erhebungen verbunden ist. Entsprechend sind mit der </a:t>
            </a:r>
            <a:r>
              <a:rPr lang="de-DE" sz="2400" dirty="0" smtClean="0"/>
              <a:t>Geschäftslage </a:t>
            </a:r>
            <a:r>
              <a:rPr lang="de-DE" sz="2400" dirty="0"/>
              <a:t>sowohl </a:t>
            </a:r>
            <a:r>
              <a:rPr lang="de-DE" sz="2400" b="1" dirty="0"/>
              <a:t>hohe </a:t>
            </a:r>
            <a:r>
              <a:rPr lang="de-DE" sz="2400" b="1" dirty="0" smtClean="0"/>
              <a:t>Fallzahlen </a:t>
            </a:r>
            <a:r>
              <a:rPr lang="de-DE" sz="2400" dirty="0"/>
              <a:t>als auch </a:t>
            </a:r>
            <a:r>
              <a:rPr lang="de-DE" sz="2400" b="1" dirty="0" smtClean="0"/>
              <a:t>hohe Kosten </a:t>
            </a:r>
            <a:r>
              <a:rPr lang="de-DE" sz="2400" dirty="0"/>
              <a:t>verbunden</a:t>
            </a:r>
            <a:r>
              <a:rPr lang="de-DE" sz="2400" dirty="0" smtClean="0"/>
              <a:t>.</a:t>
            </a:r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r>
              <a:rPr lang="de-DE" sz="2400" dirty="0"/>
              <a:t>Neben dem Aufwand, die Daten zu erfassen und in eine </a:t>
            </a:r>
            <a:r>
              <a:rPr lang="de-DE" sz="2400" dirty="0" smtClean="0"/>
              <a:t>meldefähige </a:t>
            </a:r>
            <a:r>
              <a:rPr lang="de-DE" sz="2400" dirty="0"/>
              <a:t>Form zu bringen, verursacht insbesondere die </a:t>
            </a:r>
            <a:r>
              <a:rPr lang="de-DE" sz="2400" b="1" dirty="0"/>
              <a:t>Frequenz von Berichtspflichten</a:t>
            </a:r>
            <a:r>
              <a:rPr lang="de-DE" sz="2400" dirty="0"/>
              <a:t>, also die monatliche, </a:t>
            </a:r>
            <a:r>
              <a:rPr lang="de-DE" sz="2400" dirty="0" smtClean="0"/>
              <a:t>quartalsmäßige </a:t>
            </a:r>
            <a:r>
              <a:rPr lang="de-DE" sz="2400" dirty="0"/>
              <a:t>oder </a:t>
            </a:r>
            <a:r>
              <a:rPr lang="de-DE" sz="2400" dirty="0" smtClean="0"/>
              <a:t>jährliche </a:t>
            </a:r>
            <a:r>
              <a:rPr lang="de-DE" sz="2400" dirty="0"/>
              <a:t>Wiederholung, </a:t>
            </a:r>
            <a:r>
              <a:rPr lang="de-DE" sz="2400" dirty="0" smtClean="0"/>
              <a:t>regelmäßigen </a:t>
            </a:r>
            <a:r>
              <a:rPr lang="de-DE" sz="2400" dirty="0"/>
              <a:t>Zeitaufwand </a:t>
            </a:r>
            <a:r>
              <a:rPr lang="de-DE" sz="2400" dirty="0" smtClean="0"/>
              <a:t>für </a:t>
            </a:r>
            <a:r>
              <a:rPr lang="de-DE" sz="2400" dirty="0"/>
              <a:t>speziell ein- oder abgestellte Mitarbeiter, Firmeninhaber oder beauftragte Dritte. </a:t>
            </a:r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endParaRPr lang="de-DE" sz="2400" dirty="0"/>
          </a:p>
          <a:p>
            <a:pPr marL="342900" indent="-342900"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  <a:buFont typeface="Arial" charset="0"/>
              <a:buChar char="•"/>
            </a:pPr>
            <a:endParaRPr lang="de-DE" sz="2200" b="1" i="1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880461" y="1833966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0275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© Fraunhofer FOKUS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GESCHÄFTSLAGE „STATISTIK UND BERICHTSPFLICHTEN“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89302" y="1230162"/>
            <a:ext cx="914400" cy="914400"/>
          </a:xfrm>
          <a:prstGeom prst="rect">
            <a:avLst/>
          </a:prstGeom>
        </p:spPr>
        <p:txBody>
          <a:bodyPr vert="horz" wrap="none" lIns="151200" tIns="0" rIns="0" bIns="0" rtlCol="0">
            <a:noAutofit/>
          </a:bodyPr>
          <a:lstStyle/>
          <a:p>
            <a:pPr>
              <a:lnSpc>
                <a:spcPts val="2800"/>
              </a:lnSpc>
              <a:spcBef>
                <a:spcPts val="560"/>
              </a:spcBef>
              <a:buClr>
                <a:schemeClr val="tx1"/>
              </a:buClr>
            </a:pP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464575" y="1181865"/>
            <a:ext cx="8247622" cy="3224820"/>
          </a:xfrm>
          <a:prstGeom prst="rect">
            <a:avLst/>
          </a:prstGeom>
        </p:spPr>
        <p:txBody>
          <a:bodyPr vert="horz" wrap="square" lIns="151200" tIns="0" rIns="0" bIns="0" rtlCol="0">
            <a:normAutofit/>
          </a:bodyPr>
          <a:lstStyle/>
          <a:p>
            <a:pPr marL="342900" indent="-342900">
              <a:lnSpc>
                <a:spcPts val="2800"/>
              </a:lnSpc>
              <a:buClr>
                <a:schemeClr val="tx1"/>
              </a:buClr>
              <a:buFont typeface="Arial" charset="0"/>
              <a:buChar char="•"/>
            </a:pPr>
            <a:r>
              <a:rPr lang="de-DE" sz="1500" i="1" dirty="0" smtClean="0"/>
              <a:t>Meldung</a:t>
            </a:r>
            <a:r>
              <a:rPr lang="de-DE" sz="1500" dirty="0" smtClean="0"/>
              <a:t>: „Informationen zu einer Aktivität vor bzw. während des Prozesses übermitteln“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Font typeface="Arial" charset="0"/>
              <a:buChar char="•"/>
            </a:pPr>
            <a:r>
              <a:rPr lang="de-DE" sz="1500" i="1" dirty="0" smtClean="0"/>
              <a:t>Bericht</a:t>
            </a:r>
            <a:r>
              <a:rPr lang="de-DE" sz="1500" dirty="0" smtClean="0"/>
              <a:t>: „Informationen einer Berichtsperiode zu einem bestimmten Termin übermitteln“</a:t>
            </a:r>
          </a:p>
          <a:p>
            <a:pPr marL="342900" indent="-342900">
              <a:lnSpc>
                <a:spcPts val="2800"/>
              </a:lnSpc>
              <a:buClr>
                <a:schemeClr val="tx1"/>
              </a:buClr>
              <a:buFont typeface="Arial" charset="0"/>
              <a:buChar char="•"/>
            </a:pPr>
            <a:r>
              <a:rPr lang="de-DE" sz="1500" b="1" i="1" dirty="0" smtClean="0"/>
              <a:t>„Ein Großteil der für Unternehmen im Rahmen von Kontakten mit der Verwaltung anfallenden Belastungen entsteht nicht allein durch die Übermittlung, sondern die Erhebung, Dokumentation und Aufbereitung notwendiger Datengrundlagen.“</a:t>
            </a:r>
            <a:endParaRPr lang="de-DE" sz="1500" b="1" i="1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719341" y="3480625"/>
            <a:ext cx="756039" cy="412431"/>
          </a:xfrm>
          <a:prstGeom prst="rightArrow">
            <a:avLst/>
          </a:prstGeom>
          <a:solidFill>
            <a:srgbClr val="7C9FDE"/>
          </a:solidFill>
          <a:ln w="22225" cap="flat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780"/>
            <a:endParaRPr lang="de-DE" sz="1349" kern="0" dirty="0">
              <a:solidFill>
                <a:schemeClr val="accent1"/>
              </a:solidFill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587464" y="3130798"/>
            <a:ext cx="6658178" cy="1155827"/>
          </a:xfrm>
          <a:prstGeom prst="rect">
            <a:avLst/>
          </a:prstGeom>
          <a:solidFill>
            <a:schemeClr val="bg1"/>
          </a:solidFill>
          <a:ln w="44450">
            <a:solidFill>
              <a:srgbClr val="7C9FDE"/>
            </a:solidFill>
          </a:ln>
        </p:spPr>
        <p:txBody>
          <a:bodyPr wrap="square" tIns="54000" rtlCol="0" anchor="ctr">
            <a:noAutofit/>
          </a:bodyPr>
          <a:lstStyle/>
          <a:p>
            <a:pPr marL="214303" indent="-21430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Sowohl branchenspezifisch (z. B. Agrarstatistik) als auch branchenübergreifend </a:t>
            </a:r>
            <a:br>
              <a:rPr lang="de-DE" sz="1400" dirty="0" smtClean="0"/>
            </a:br>
            <a:r>
              <a:rPr lang="de-DE" sz="1400" dirty="0" smtClean="0"/>
              <a:t>(z. B. Erhebung der Arbeitsverdienste“)</a:t>
            </a:r>
            <a:endParaRPr lang="de-DE" sz="1400" dirty="0"/>
          </a:p>
          <a:p>
            <a:pPr marL="214303" indent="-21430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 smtClean="0"/>
              <a:t>Berichtspflichten sind zudem auch in anderen Geschäftslagen zu erbringen </a:t>
            </a:r>
            <a:br>
              <a:rPr lang="de-DE" sz="1400" dirty="0" smtClean="0"/>
            </a:br>
            <a:r>
              <a:rPr lang="de-DE" sz="1400" dirty="0" smtClean="0"/>
              <a:t>(z. B. Emissionsberichte im Rahmen von „Anlagen und Stoffe“)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506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S" val="true"/>
</p:tagLst>
</file>

<file path=ppt/theme/theme1.xml><?xml version="1.0" encoding="utf-8"?>
<a:theme xmlns:a="http://schemas.openxmlformats.org/drawingml/2006/main" name="Fraunhofer FOKUS">
  <a:themeElements>
    <a:clrScheme name="Fraunhofer FOKUS ELAN">
      <a:dk1>
        <a:sysClr val="windowText" lastClr="000000"/>
      </a:dk1>
      <a:lt1>
        <a:sysClr val="window" lastClr="FFFFFF"/>
      </a:lt1>
      <a:dk2>
        <a:srgbClr val="6EAB3E"/>
      </a:dk2>
      <a:lt2>
        <a:srgbClr val="FFFFFF"/>
      </a:lt2>
      <a:accent1>
        <a:srgbClr val="6EAB3E"/>
      </a:accent1>
      <a:accent2>
        <a:srgbClr val="616568"/>
      </a:accent2>
      <a:accent3>
        <a:srgbClr val="93959A"/>
      </a:accent3>
      <a:accent4>
        <a:srgbClr val="C7C9CA"/>
      </a:accent4>
      <a:accent5>
        <a:srgbClr val="E9EAEB"/>
      </a:accent5>
      <a:accent6>
        <a:srgbClr val="616567"/>
      </a:accent6>
      <a:hlink>
        <a:srgbClr val="6EAB3E"/>
      </a:hlink>
      <a:folHlink>
        <a:srgbClr val="009879"/>
      </a:folHlink>
    </a:clrScheme>
    <a:fontScheme name="FOKUS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2225" cap="flat" cmpd="sng">
          <a:solidFill>
            <a:schemeClr val="accent1"/>
          </a:solidFill>
          <a:prstDash val="solid"/>
          <a:round/>
          <a:headEnd/>
          <a:tailEnd/>
        </a:ln>
        <a:effectLst/>
      </a:spPr>
      <a:bodyPr lIns="0" tIns="0" rIns="0" bIns="0" rtlCol="0" anchor="ctr">
        <a:spAutoFit/>
      </a:bodyPr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  <a:lnDef>
      <a:spPr>
        <a:ln w="12700" cmpd="sng">
          <a:solidFill>
            <a:srgbClr val="16BAE7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151200" tIns="0" rIns="0" bIns="0" rtlCol="0">
        <a:noAutofit/>
      </a:bodyPr>
      <a:lstStyle>
        <a:defPPr>
          <a:lnSpc>
            <a:spcPts val="2800"/>
          </a:lnSpc>
          <a:spcBef>
            <a:spcPts val="560"/>
          </a:spcBef>
          <a:buClr>
            <a:schemeClr val="tx1"/>
          </a:buClr>
          <a:defRPr sz="2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1117</Words>
  <Application>Microsoft Office PowerPoint</Application>
  <PresentationFormat>Bildschirmpräsentation (16:9)</PresentationFormat>
  <Paragraphs>228</Paragraphs>
  <Slides>27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Tahoma</vt:lpstr>
      <vt:lpstr>Wingdings</vt:lpstr>
      <vt:lpstr>Fraunhofer FOKUS</vt:lpstr>
      <vt:lpstr>PowerPoint-Präsentation</vt:lpstr>
      <vt:lpstr>Fraunhofer-Institut FOKUS</vt:lpstr>
      <vt:lpstr>AGENDA</vt:lpstr>
      <vt:lpstr>AGENDA</vt:lpstr>
      <vt:lpstr>TOP 100 Wirtschaft</vt:lpstr>
      <vt:lpstr>GESCHÄFTSLAGEN</vt:lpstr>
      <vt:lpstr>TOP 100 Leistungen</vt:lpstr>
      <vt:lpstr>GESCHÄFTSLAGE „STATISTIK UND BERICHTSPFLICHTEN“</vt:lpstr>
      <vt:lpstr>GESCHÄFTSLAGE „STATISTIK UND BERICHTSPFLICHTEN“</vt:lpstr>
      <vt:lpstr>BERICHTSPLFICHTEN HEUTE</vt:lpstr>
      <vt:lpstr>ZENTRALE HERAUSFORDERUNGEN</vt:lpstr>
      <vt:lpstr>AGENDA</vt:lpstr>
      <vt:lpstr>LÖSUNGSBEISPIELE: Generisches Lösungsmuster</vt:lpstr>
      <vt:lpstr>LÖSUNGSBEISPIELE: Umsetzungsbereiche</vt:lpstr>
      <vt:lpstr>LÖSUNGSBEISPIEL: Elster</vt:lpstr>
      <vt:lpstr>LÖSUNGSBEISPIEL: eSTATISTIK.core</vt:lpstr>
      <vt:lpstr>LÖSUNGSBEISPIEL: eSTATISTIK.core</vt:lpstr>
      <vt:lpstr>LÖSUNGSBEISPIEL P23R</vt:lpstr>
      <vt:lpstr>ERFAHRUNGEN AUS DEN P23R-PILOTEN</vt:lpstr>
      <vt:lpstr>PowerPoint-Präsentation</vt:lpstr>
      <vt:lpstr>ERFAHRUNGEN AUS DEN P23R-PILOTEN</vt:lpstr>
      <vt:lpstr>AGENDA</vt:lpstr>
      <vt:lpstr>MELDUNGEN &amp; BERICHTE: Zukunftsmodell „Reporting-Services“</vt:lpstr>
      <vt:lpstr>REPORTING-SERVICES: Ökosystem und Plattform-Modell</vt:lpstr>
      <vt:lpstr>AGENDA</vt:lpstr>
      <vt:lpstr>DISKUSSION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Subheadline</dc:title>
  <dc:creator>kpe</dc:creator>
  <cp:lastModifiedBy>Petra Steffens</cp:lastModifiedBy>
  <cp:revision>715</cp:revision>
  <cp:lastPrinted>2017-11-08T15:06:16Z</cp:lastPrinted>
  <dcterms:created xsi:type="dcterms:W3CDTF">2016-03-09T13:00:55Z</dcterms:created>
  <dcterms:modified xsi:type="dcterms:W3CDTF">2017-11-13T21:06:56Z</dcterms:modified>
</cp:coreProperties>
</file>