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6" r:id="rId1"/>
  </p:sldMasterIdLst>
  <p:notesMasterIdLst>
    <p:notesMasterId r:id="rId14"/>
  </p:notesMasterIdLst>
  <p:handoutMasterIdLst>
    <p:handoutMasterId r:id="rId15"/>
  </p:handoutMasterIdLst>
  <p:sldIdLst>
    <p:sldId id="507" r:id="rId2"/>
    <p:sldId id="451" r:id="rId3"/>
    <p:sldId id="645" r:id="rId4"/>
    <p:sldId id="708" r:id="rId5"/>
    <p:sldId id="647" r:id="rId6"/>
    <p:sldId id="709" r:id="rId7"/>
    <p:sldId id="652" r:id="rId8"/>
    <p:sldId id="542" r:id="rId9"/>
    <p:sldId id="646" r:id="rId10"/>
    <p:sldId id="649" r:id="rId11"/>
    <p:sldId id="650" r:id="rId12"/>
    <p:sldId id="654" r:id="rId13"/>
  </p:sldIdLst>
  <p:sldSz cx="8783638" cy="511175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Neo Sans Std" panose="020B0504030504040204" pitchFamily="34" charset="0"/>
      <p:regular r:id="rId20"/>
      <p:bold r:id="rId21"/>
      <p:italic r:id="rId22"/>
      <p:boldItalic r:id="rId23"/>
    </p:embeddedFont>
    <p:embeddedFont>
      <p:font typeface="Neo Sans Std Medium" panose="020B0704030504040204" pitchFamily="34" charset="0"/>
      <p:regular r:id="rId24"/>
      <p:italic r:id="rId25"/>
    </p:embeddedFont>
  </p:embeddedFontLst>
  <p:custShowLst>
    <p:custShow name="Who we are" id="0">
      <p:sldLst/>
    </p:custShow>
    <p:custShow name="HW Platform" id="1">
      <p:sldLst/>
    </p:custShow>
    <p:custShow name="Trend" id="2">
      <p:sldLst/>
    </p:custShow>
    <p:custShow name="Mobile  Measurement" id="3">
      <p:sldLst/>
    </p:custShow>
    <p:custShow name="Aggregation" id="4">
      <p:sldLst/>
    </p:custShow>
    <p:custShow name="Rotordyn" id="5">
      <p:sldLst/>
    </p:custShow>
    <p:custShow name="Combined" id="6">
      <p:sldLst/>
    </p:custShow>
    <p:custShow name="New" id="7">
      <p:sldLst/>
    </p:custShow>
  </p:custShowLst>
  <p:defaultTextStyle>
    <a:defPPr>
      <a:defRPr lang="de-DE"/>
    </a:defPPr>
    <a:lvl1pPr marL="0" algn="l" defTabSz="666963" rtl="0" eaLnBrk="1" latinLnBrk="0" hangingPunct="1">
      <a:defRPr sz="1313" kern="1200">
        <a:solidFill>
          <a:schemeClr val="tx1"/>
        </a:solidFill>
        <a:latin typeface="+mn-lt"/>
        <a:ea typeface="+mn-ea"/>
        <a:cs typeface="+mn-cs"/>
      </a:defRPr>
    </a:lvl1pPr>
    <a:lvl2pPr marL="333482" algn="l" defTabSz="666963" rtl="0" eaLnBrk="1" latinLnBrk="0" hangingPunct="1">
      <a:defRPr sz="1313" kern="1200">
        <a:solidFill>
          <a:schemeClr val="tx1"/>
        </a:solidFill>
        <a:latin typeface="+mn-lt"/>
        <a:ea typeface="+mn-ea"/>
        <a:cs typeface="+mn-cs"/>
      </a:defRPr>
    </a:lvl2pPr>
    <a:lvl3pPr marL="666963" algn="l" defTabSz="666963" rtl="0" eaLnBrk="1" latinLnBrk="0" hangingPunct="1">
      <a:defRPr sz="1313" kern="1200">
        <a:solidFill>
          <a:schemeClr val="tx1"/>
        </a:solidFill>
        <a:latin typeface="+mn-lt"/>
        <a:ea typeface="+mn-ea"/>
        <a:cs typeface="+mn-cs"/>
      </a:defRPr>
    </a:lvl3pPr>
    <a:lvl4pPr marL="1000445" algn="l" defTabSz="666963" rtl="0" eaLnBrk="1" latinLnBrk="0" hangingPunct="1">
      <a:defRPr sz="1313" kern="1200">
        <a:solidFill>
          <a:schemeClr val="tx1"/>
        </a:solidFill>
        <a:latin typeface="+mn-lt"/>
        <a:ea typeface="+mn-ea"/>
        <a:cs typeface="+mn-cs"/>
      </a:defRPr>
    </a:lvl4pPr>
    <a:lvl5pPr marL="1333927" algn="l" defTabSz="666963" rtl="0" eaLnBrk="1" latinLnBrk="0" hangingPunct="1">
      <a:defRPr sz="1313" kern="1200">
        <a:solidFill>
          <a:schemeClr val="tx1"/>
        </a:solidFill>
        <a:latin typeface="+mn-lt"/>
        <a:ea typeface="+mn-ea"/>
        <a:cs typeface="+mn-cs"/>
      </a:defRPr>
    </a:lvl5pPr>
    <a:lvl6pPr marL="1667408" algn="l" defTabSz="666963" rtl="0" eaLnBrk="1" latinLnBrk="0" hangingPunct="1">
      <a:defRPr sz="1313" kern="1200">
        <a:solidFill>
          <a:schemeClr val="tx1"/>
        </a:solidFill>
        <a:latin typeface="+mn-lt"/>
        <a:ea typeface="+mn-ea"/>
        <a:cs typeface="+mn-cs"/>
      </a:defRPr>
    </a:lvl6pPr>
    <a:lvl7pPr marL="2000890" algn="l" defTabSz="666963" rtl="0" eaLnBrk="1" latinLnBrk="0" hangingPunct="1">
      <a:defRPr sz="1313" kern="1200">
        <a:solidFill>
          <a:schemeClr val="tx1"/>
        </a:solidFill>
        <a:latin typeface="+mn-lt"/>
        <a:ea typeface="+mn-ea"/>
        <a:cs typeface="+mn-cs"/>
      </a:defRPr>
    </a:lvl7pPr>
    <a:lvl8pPr marL="2334372" algn="l" defTabSz="666963" rtl="0" eaLnBrk="1" latinLnBrk="0" hangingPunct="1">
      <a:defRPr sz="1313" kern="1200">
        <a:solidFill>
          <a:schemeClr val="tx1"/>
        </a:solidFill>
        <a:latin typeface="+mn-lt"/>
        <a:ea typeface="+mn-ea"/>
        <a:cs typeface="+mn-cs"/>
      </a:defRPr>
    </a:lvl8pPr>
    <a:lvl9pPr marL="2667853" algn="l" defTabSz="666963" rtl="0" eaLnBrk="1" latinLnBrk="0" hangingPunct="1">
      <a:defRPr sz="131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0">
          <p15:clr>
            <a:srgbClr val="A4A3A4"/>
          </p15:clr>
        </p15:guide>
        <p15:guide id="2" pos="371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CAC"/>
    <a:srgbClr val="A3F6FE"/>
    <a:srgbClr val="DFEEFF"/>
    <a:srgbClr val="FF0000"/>
    <a:srgbClr val="5E5EFF"/>
    <a:srgbClr val="C00000"/>
    <a:srgbClr val="A0D1FE"/>
    <a:srgbClr val="A50021"/>
    <a:srgbClr val="008300"/>
    <a:srgbClr val="494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5" autoAdjust="0"/>
    <p:restoredTop sz="86386" autoAdjust="0"/>
  </p:normalViewPr>
  <p:slideViewPr>
    <p:cSldViewPr snapToGrid="0" showGuides="1">
      <p:cViewPr varScale="1">
        <p:scale>
          <a:sx n="186" d="100"/>
          <a:sy n="186" d="100"/>
        </p:scale>
        <p:origin x="1224" y="132"/>
      </p:cViewPr>
      <p:guideLst>
        <p:guide orient="horz" pos="1610"/>
        <p:guide pos="37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412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8D5E4-903E-46C6-A3ED-BB760FE1E12B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B6FDF-8959-4F31-A829-83CC4DEF1D3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186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0D17A-BF07-4B97-A26F-C9EEA9878248}" type="datetimeFigureOut">
              <a:rPr lang="de-DE" smtClean="0"/>
              <a:t>24.10.2022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143000"/>
            <a:ext cx="53022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66ADC-0B9F-4D0A-89A3-1F83249BE75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624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Teil des KI Engineering Teams bei IfTA</a:t>
            </a:r>
          </a:p>
          <a:p>
            <a:pPr marL="171450" indent="-171450">
              <a:buFontTx/>
              <a:buChar char="-"/>
            </a:pPr>
            <a:r>
              <a:rPr lang="de-DE" dirty="0"/>
              <a:t>Kurzer Einblick </a:t>
            </a:r>
            <a:r>
              <a:rPr lang="de-DE" dirty="0" err="1"/>
              <a:t>Usecases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66ADC-0B9F-4D0A-89A3-1F83249BE75C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4156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307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66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66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66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66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66750" eaLnBrk="1" fontAlgn="base" hangingPunct="1">
              <a:spcBef>
                <a:spcPct val="0"/>
              </a:spcBef>
              <a:spcAft>
                <a:spcPct val="0"/>
              </a:spcAft>
            </a:pPr>
            <a:fld id="{9ADACF56-AE9E-4A5B-A126-94CD5C502E1E}" type="slidenum">
              <a:rPr lang="de-DE" altLang="de-DE" smtClean="0">
                <a:cs typeface="Arial" pitchFamily="34" charset="0"/>
              </a:rPr>
              <a:pPr defTabSz="666750"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DE" altLang="de-DE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178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13x6x8</a:t>
            </a:r>
          </a:p>
          <a:p>
            <a:r>
              <a:rPr lang="en-US" dirty="0"/>
              <a:t>100erte MW </a:t>
            </a:r>
            <a:r>
              <a:rPr lang="en-US" dirty="0" err="1"/>
              <a:t>Leistung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66ADC-0B9F-4D0A-89A3-1F83249BE75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6260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Swirl-Stabilized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Flames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Exhibit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Response</a:t>
            </a:r>
          </a:p>
          <a:p>
            <a:r>
              <a:rPr lang="de-DE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 sieht allerdings recht viel in dem Video: </a:t>
            </a:r>
            <a:r>
              <a:rPr lang="de-DE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Wirbestrukturen</a:t>
            </a:r>
            <a:r>
              <a:rPr lang="de-DE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als weiße Fäden (Q-kriterium), </a:t>
            </a:r>
            <a:r>
              <a:rPr lang="de-DE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Wäremefreisetzungsrate</a:t>
            </a:r>
            <a:r>
              <a:rPr lang="de-DE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(an Rückwand projiziert-&gt;rot), </a:t>
            </a:r>
            <a:r>
              <a:rPr lang="de-DE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Equivalenzverhältnis</a:t>
            </a:r>
            <a:r>
              <a:rPr lang="de-DE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(an Boden projiziert-&gt;grün) und die akustische Schwankung sieht man auch irgendwie (ich glaube das Volumen wird semi-</a:t>
            </a:r>
            <a:r>
              <a:rPr lang="de-DE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transparaent</a:t>
            </a:r>
            <a:r>
              <a:rPr lang="de-DE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eingefärbt)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66ADC-0B9F-4D0A-89A3-1F83249BE75C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0257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Betreiber können tauschen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66ADC-0B9F-4D0A-89A3-1F83249BE75C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0841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66ADC-0B9F-4D0A-89A3-1F83249BE75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3272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Eine Brennkammer</a:t>
            </a:r>
          </a:p>
          <a:p>
            <a:pPr marL="171450" indent="-171450">
              <a:buFontTx/>
              <a:buChar char="-"/>
            </a:pPr>
            <a:r>
              <a:rPr lang="de-DE" dirty="0"/>
              <a:t>Tag 0 Abschaltung</a:t>
            </a:r>
          </a:p>
          <a:p>
            <a:pPr marL="171450" indent="-171450">
              <a:buFontTx/>
              <a:buChar char="-"/>
            </a:pPr>
            <a:r>
              <a:rPr lang="de-DE" dirty="0"/>
              <a:t>Großer Schaden (normale Betriebs-Parameter)</a:t>
            </a:r>
          </a:p>
          <a:p>
            <a:pPr marL="171450" indent="-171450">
              <a:buFontTx/>
              <a:buChar char="-"/>
            </a:pPr>
            <a:r>
              <a:rPr lang="de-DE" dirty="0"/>
              <a:t>Bis jetzt keine Überwachung des Schadens</a:t>
            </a:r>
          </a:p>
          <a:p>
            <a:pPr marL="171450" indent="-171450">
              <a:buFontTx/>
              <a:buChar char="-"/>
            </a:pPr>
            <a:r>
              <a:rPr lang="de-DE" dirty="0"/>
              <a:t>Raster auf Daten, nur Fokus auf gewisse Daten</a:t>
            </a:r>
          </a:p>
          <a:p>
            <a:pPr marL="171450" indent="-171450">
              <a:buFontTx/>
              <a:buChar char="-"/>
            </a:pPr>
            <a:r>
              <a:rPr lang="de-DE" dirty="0"/>
              <a:t>NUR LEVEL!!</a:t>
            </a:r>
          </a:p>
          <a:p>
            <a:pPr marL="171450" indent="-171450">
              <a:buFontTx/>
              <a:buChar char="-"/>
            </a:pPr>
            <a:r>
              <a:rPr lang="de-DE" dirty="0"/>
              <a:t>Wie schön wenn man schon gewusst hätte, dass Stopp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66ADC-0B9F-4D0A-89A3-1F83249BE75C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7028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de-DE" dirty="0"/>
              <a:t>Mehr als 300TB Daten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dirty="0"/>
              <a:t>Circa 4 Jahre Betrieb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66ADC-0B9F-4D0A-89A3-1F83249BE75C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6116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99005" y="645883"/>
            <a:ext cx="5367878" cy="33461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387715" y="1148216"/>
            <a:ext cx="4766954" cy="2749932"/>
          </a:xfrm>
          <a:prstGeom prst="rect">
            <a:avLst/>
          </a:prstGeom>
        </p:spPr>
        <p:txBody>
          <a:bodyPr/>
          <a:lstStyle>
            <a:lvl1pPr indent="0"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tx1"/>
                </a:solidFill>
              </a:defRPr>
            </a:lvl1pPr>
            <a:lvl2pPr indent="0">
              <a:lnSpc>
                <a:spcPct val="100000"/>
              </a:lnSpc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 indent="0">
              <a:lnSpc>
                <a:spcPct val="100000"/>
              </a:lnSpc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 indent="0">
              <a:lnSpc>
                <a:spcPct val="100000"/>
              </a:lnSpc>
              <a:spcBef>
                <a:spcPts val="600"/>
              </a:spcBef>
              <a:defRPr sz="1100">
                <a:solidFill>
                  <a:schemeClr val="tx1"/>
                </a:solidFill>
              </a:defRPr>
            </a:lvl4pPr>
            <a:lvl5pPr indent="0">
              <a:lnSpc>
                <a:spcPct val="100000"/>
              </a:lnSpc>
              <a:spcBef>
                <a:spcPts val="600"/>
              </a:spcBef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7047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äsentation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1" y="0"/>
            <a:ext cx="8792369" cy="5181729"/>
          </a:xfrm>
          <a:prstGeom prst="rect">
            <a:avLst/>
          </a:prstGeom>
        </p:spPr>
      </p:pic>
      <p:sp>
        <p:nvSpPr>
          <p:cNvPr id="8" name="Inhaltsplatzhalter 7"/>
          <p:cNvSpPr>
            <a:spLocks noGrp="1"/>
          </p:cNvSpPr>
          <p:nvPr>
            <p:ph sz="quarter" idx="11" hasCustomPrompt="1"/>
          </p:nvPr>
        </p:nvSpPr>
        <p:spPr>
          <a:xfrm>
            <a:off x="5883027" y="1761212"/>
            <a:ext cx="2900611" cy="2250465"/>
          </a:xfrm>
          <a:prstGeom prst="rect">
            <a:avLst/>
          </a:prstGeom>
        </p:spPr>
        <p:txBody>
          <a:bodyPr anchor="t"/>
          <a:lstStyle>
            <a:lvl1pPr algn="r">
              <a:defRPr sz="2882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Kapiteltitel</a:t>
            </a:r>
          </a:p>
        </p:txBody>
      </p:sp>
      <p:pic>
        <p:nvPicPr>
          <p:cNvPr id="11" name="Picture 1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55" y="872884"/>
            <a:ext cx="1543175" cy="61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883027" y="4735095"/>
            <a:ext cx="2900611" cy="446633"/>
          </a:xfrm>
          <a:prstGeom prst="rect">
            <a:avLst/>
          </a:prstGeom>
        </p:spPr>
        <p:txBody>
          <a:bodyPr anchor="b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Joachim Schulze-Ardey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735095"/>
            <a:ext cx="1057926" cy="44646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18.1.16</a:t>
            </a:r>
          </a:p>
        </p:txBody>
      </p:sp>
      <p:sp>
        <p:nvSpPr>
          <p:cNvPr id="18" name="Textfeld 17"/>
          <p:cNvSpPr txBox="1"/>
          <p:nvPr userDrawn="1"/>
        </p:nvSpPr>
        <p:spPr bwMode="auto">
          <a:xfrm>
            <a:off x="2976036" y="1049660"/>
            <a:ext cx="1797178" cy="547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5543" tIns="27284" rIns="55543" bIns="27284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GmbH</a:t>
            </a:r>
          </a:p>
        </p:txBody>
      </p:sp>
    </p:spTree>
    <p:extLst>
      <p:ext uri="{BB962C8B-B14F-4D97-AF65-F5344CB8AC3E}">
        <p14:creationId xmlns:p14="http://schemas.microsoft.com/office/powerpoint/2010/main" val="147392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004" y="89120"/>
            <a:ext cx="8385629" cy="67845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387715" y="1148216"/>
            <a:ext cx="4766954" cy="2749932"/>
          </a:xfrm>
          <a:prstGeom prst="rect">
            <a:avLst/>
          </a:prstGeom>
        </p:spPr>
        <p:txBody>
          <a:bodyPr/>
          <a:lstStyle>
            <a:lvl1pPr indent="0"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tx1"/>
                </a:solidFill>
              </a:defRPr>
            </a:lvl1pPr>
            <a:lvl2pPr indent="0">
              <a:lnSpc>
                <a:spcPct val="100000"/>
              </a:lnSpc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 indent="0">
              <a:lnSpc>
                <a:spcPct val="100000"/>
              </a:lnSpc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 indent="0">
              <a:lnSpc>
                <a:spcPct val="100000"/>
              </a:lnSpc>
              <a:spcBef>
                <a:spcPts val="600"/>
              </a:spcBef>
              <a:defRPr sz="1100">
                <a:solidFill>
                  <a:schemeClr val="tx1"/>
                </a:solidFill>
              </a:defRPr>
            </a:lvl4pPr>
            <a:lvl5pPr indent="0">
              <a:lnSpc>
                <a:spcPct val="100000"/>
              </a:lnSpc>
              <a:spcBef>
                <a:spcPts val="600"/>
              </a:spcBef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1306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w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8"/>
          <p:cNvPicPr>
            <a:picLocks noChangeAspect="1" noChangeArrowheads="1"/>
          </p:cNvPicPr>
          <p:nvPr userDrawn="1"/>
        </p:nvPicPr>
        <p:blipFill>
          <a:blip r:embed="rId5" cstate="print"/>
          <a:srcRect t="20712" r="8762" b="19962"/>
          <a:stretch>
            <a:fillRect/>
          </a:stretch>
        </p:blipFill>
        <p:spPr bwMode="auto">
          <a:xfrm>
            <a:off x="-205867" y="856693"/>
            <a:ext cx="7918999" cy="36507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sp>
        <p:nvSpPr>
          <p:cNvPr id="1027" name="Rectangle 55"/>
          <p:cNvSpPr>
            <a:spLocks noChangeArrowheads="1"/>
          </p:cNvSpPr>
          <p:nvPr/>
        </p:nvSpPr>
        <p:spPr bwMode="auto">
          <a:xfrm>
            <a:off x="0" y="4505914"/>
            <a:ext cx="8783638" cy="626347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wrap="none" lIns="74845" tIns="37423" rIns="74845" bIns="37423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de-DE" sz="1729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539" y="4640265"/>
            <a:ext cx="640995" cy="358008"/>
          </a:xfrm>
          <a:prstGeom prst="rect">
            <a:avLst/>
          </a:prstGeom>
        </p:spPr>
      </p:pic>
      <p:sp>
        <p:nvSpPr>
          <p:cNvPr id="11" name="Rectangle 52"/>
          <p:cNvSpPr>
            <a:spLocks noChangeArrowheads="1"/>
          </p:cNvSpPr>
          <p:nvPr userDrawn="1"/>
        </p:nvSpPr>
        <p:spPr bwMode="auto">
          <a:xfrm>
            <a:off x="-68809" y="4995503"/>
            <a:ext cx="927604" cy="11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623647" eaLnBrk="0" hangingPunct="0">
              <a:tabLst>
                <a:tab pos="6678661" algn="r"/>
              </a:tabLst>
              <a:defRPr/>
            </a:pPr>
            <a:r>
              <a:rPr lang="de-DE" sz="769" b="0" dirty="0">
                <a:solidFill>
                  <a:srgbClr val="5A5A5A"/>
                </a:solidFill>
                <a:latin typeface="+mn-lt"/>
              </a:rPr>
              <a:t>© 2022 IfTA GmbH</a:t>
            </a:r>
          </a:p>
        </p:txBody>
      </p:sp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199004" y="89120"/>
            <a:ext cx="7791803" cy="678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1349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60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marL="0" indent="0" algn="l" defTabSz="467747" rtl="0" eaLnBrk="0" fontAlgn="base" hangingPunct="0">
        <a:spcBef>
          <a:spcPct val="0"/>
        </a:spcBef>
        <a:spcAft>
          <a:spcPct val="0"/>
        </a:spcAft>
        <a:buFont typeface="+mj-lt"/>
        <a:buNone/>
        <a:defRPr lang="de-DE" sz="2800" b="1" kern="1200" smtClean="0">
          <a:solidFill>
            <a:schemeClr val="accent6"/>
          </a:solidFill>
          <a:latin typeface="Neo Sans Std" panose="020B0504030504040204" pitchFamily="34" charset="0"/>
          <a:ea typeface="+mn-ea"/>
          <a:cs typeface="+mn-cs"/>
        </a:defRPr>
      </a:lvl1pPr>
      <a:lvl2pPr algn="l" defTabSz="623647" rtl="0" eaLnBrk="0" fontAlgn="base" hangingPunct="0">
        <a:spcBef>
          <a:spcPct val="0"/>
        </a:spcBef>
        <a:spcAft>
          <a:spcPct val="0"/>
        </a:spcAft>
        <a:defRPr sz="2305">
          <a:solidFill>
            <a:schemeClr val="tx2"/>
          </a:solidFill>
          <a:latin typeface="Arial" charset="0"/>
        </a:defRPr>
      </a:lvl2pPr>
      <a:lvl3pPr algn="l" defTabSz="623647" rtl="0" eaLnBrk="0" fontAlgn="base" hangingPunct="0">
        <a:spcBef>
          <a:spcPct val="0"/>
        </a:spcBef>
        <a:spcAft>
          <a:spcPct val="0"/>
        </a:spcAft>
        <a:defRPr sz="2305">
          <a:solidFill>
            <a:schemeClr val="tx2"/>
          </a:solidFill>
          <a:latin typeface="Arial" charset="0"/>
        </a:defRPr>
      </a:lvl3pPr>
      <a:lvl4pPr algn="l" defTabSz="623647" rtl="0" eaLnBrk="0" fontAlgn="base" hangingPunct="0">
        <a:spcBef>
          <a:spcPct val="0"/>
        </a:spcBef>
        <a:spcAft>
          <a:spcPct val="0"/>
        </a:spcAft>
        <a:defRPr sz="2305">
          <a:solidFill>
            <a:schemeClr val="tx2"/>
          </a:solidFill>
          <a:latin typeface="Arial" charset="0"/>
        </a:defRPr>
      </a:lvl4pPr>
      <a:lvl5pPr algn="l" defTabSz="623647" rtl="0" eaLnBrk="0" fontAlgn="base" hangingPunct="0">
        <a:spcBef>
          <a:spcPct val="0"/>
        </a:spcBef>
        <a:spcAft>
          <a:spcPct val="0"/>
        </a:spcAft>
        <a:defRPr sz="2305">
          <a:solidFill>
            <a:schemeClr val="tx2"/>
          </a:solidFill>
          <a:latin typeface="Arial" charset="0"/>
        </a:defRPr>
      </a:lvl5pPr>
      <a:lvl6pPr marL="374197" algn="l" defTabSz="623660" rtl="0" eaLnBrk="0" fontAlgn="base" hangingPunct="0">
        <a:spcBef>
          <a:spcPct val="0"/>
        </a:spcBef>
        <a:spcAft>
          <a:spcPct val="0"/>
        </a:spcAft>
        <a:defRPr sz="2305">
          <a:solidFill>
            <a:schemeClr val="tx2"/>
          </a:solidFill>
          <a:latin typeface="Arial" charset="0"/>
        </a:defRPr>
      </a:lvl6pPr>
      <a:lvl7pPr marL="748393" algn="l" defTabSz="623660" rtl="0" eaLnBrk="0" fontAlgn="base" hangingPunct="0">
        <a:spcBef>
          <a:spcPct val="0"/>
        </a:spcBef>
        <a:spcAft>
          <a:spcPct val="0"/>
        </a:spcAft>
        <a:defRPr sz="2305">
          <a:solidFill>
            <a:schemeClr val="tx2"/>
          </a:solidFill>
          <a:latin typeface="Arial" charset="0"/>
        </a:defRPr>
      </a:lvl7pPr>
      <a:lvl8pPr marL="1122591" algn="l" defTabSz="623660" rtl="0" eaLnBrk="0" fontAlgn="base" hangingPunct="0">
        <a:spcBef>
          <a:spcPct val="0"/>
        </a:spcBef>
        <a:spcAft>
          <a:spcPct val="0"/>
        </a:spcAft>
        <a:defRPr sz="2305">
          <a:solidFill>
            <a:schemeClr val="tx2"/>
          </a:solidFill>
          <a:latin typeface="Arial" charset="0"/>
        </a:defRPr>
      </a:lvl8pPr>
      <a:lvl9pPr marL="1496787" algn="l" defTabSz="623660" rtl="0" eaLnBrk="0" fontAlgn="base" hangingPunct="0">
        <a:spcBef>
          <a:spcPct val="0"/>
        </a:spcBef>
        <a:spcAft>
          <a:spcPct val="0"/>
        </a:spcAft>
        <a:defRPr sz="2305">
          <a:solidFill>
            <a:schemeClr val="tx2"/>
          </a:solidFill>
          <a:latin typeface="Arial" charset="0"/>
        </a:defRPr>
      </a:lvl9pPr>
    </p:titleStyle>
    <p:bodyStyle>
      <a:lvl1pPr marL="280565" indent="-280565" algn="l" defTabSz="623647" rtl="0" eaLnBrk="0" fontAlgn="base" hangingPunct="0">
        <a:spcBef>
          <a:spcPct val="20000"/>
        </a:spcBef>
        <a:spcAft>
          <a:spcPct val="0"/>
        </a:spcAft>
        <a:buSzPct val="100000"/>
        <a:defRPr sz="1297" b="1">
          <a:solidFill>
            <a:schemeClr val="accent1">
              <a:lumMod val="40000"/>
              <a:lumOff val="60000"/>
            </a:schemeClr>
          </a:solidFill>
          <a:latin typeface="+mn-lt"/>
          <a:ea typeface="+mn-ea"/>
          <a:cs typeface="+mn-cs"/>
        </a:defRPr>
      </a:lvl1pPr>
      <a:lvl2pPr marL="606874" indent="-233296" algn="l" defTabSz="623647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297">
          <a:solidFill>
            <a:schemeClr val="accent1">
              <a:lumMod val="40000"/>
              <a:lumOff val="60000"/>
            </a:schemeClr>
          </a:solidFill>
          <a:latin typeface="+mn-lt"/>
        </a:defRPr>
      </a:lvl2pPr>
      <a:lvl3pPr marL="934708" indent="-186027" algn="l" defTabSz="623647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153">
          <a:solidFill>
            <a:schemeClr val="accent1">
              <a:lumMod val="40000"/>
              <a:lumOff val="60000"/>
            </a:schemeClr>
          </a:solidFill>
          <a:latin typeface="+mn-lt"/>
        </a:defRPr>
      </a:lvl3pPr>
      <a:lvl4pPr marL="1308286" indent="-186027" algn="l" defTabSz="623647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153">
          <a:solidFill>
            <a:schemeClr val="accent1">
              <a:lumMod val="40000"/>
              <a:lumOff val="60000"/>
            </a:schemeClr>
          </a:solidFill>
          <a:latin typeface="+mn-lt"/>
        </a:defRPr>
      </a:lvl4pPr>
      <a:lvl5pPr marL="1683389" indent="-186027" algn="l" defTabSz="623647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153">
          <a:solidFill>
            <a:schemeClr val="accent1">
              <a:lumMod val="40000"/>
              <a:lumOff val="60000"/>
            </a:schemeClr>
          </a:solidFill>
          <a:latin typeface="+mn-lt"/>
        </a:defRPr>
      </a:lvl5pPr>
      <a:lvl6pPr marL="2058081" indent="-187099" algn="l" defTabSz="62366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345">
          <a:solidFill>
            <a:schemeClr val="tx1"/>
          </a:solidFill>
          <a:latin typeface="+mn-lt"/>
        </a:defRPr>
      </a:lvl6pPr>
      <a:lvl7pPr marL="2432279" indent="-187099" algn="l" defTabSz="62366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345">
          <a:solidFill>
            <a:schemeClr val="tx1"/>
          </a:solidFill>
          <a:latin typeface="+mn-lt"/>
        </a:defRPr>
      </a:lvl7pPr>
      <a:lvl8pPr marL="2806475" indent="-187099" algn="l" defTabSz="62366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345">
          <a:solidFill>
            <a:schemeClr val="tx1"/>
          </a:solidFill>
          <a:latin typeface="+mn-lt"/>
        </a:defRPr>
      </a:lvl8pPr>
      <a:lvl9pPr marL="3180672" indent="-187099" algn="l" defTabSz="62366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345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748393" rtl="0" eaLnBrk="1" latinLnBrk="0" hangingPunct="1">
        <a:defRPr sz="1441" kern="1200">
          <a:solidFill>
            <a:schemeClr val="tx1"/>
          </a:solidFill>
          <a:latin typeface="+mn-lt"/>
          <a:ea typeface="+mn-ea"/>
          <a:cs typeface="+mn-cs"/>
        </a:defRPr>
      </a:lvl1pPr>
      <a:lvl2pPr marL="374197" algn="l" defTabSz="748393" rtl="0" eaLnBrk="1" latinLnBrk="0" hangingPunct="1">
        <a:defRPr sz="1441" kern="1200">
          <a:solidFill>
            <a:schemeClr val="tx1"/>
          </a:solidFill>
          <a:latin typeface="+mn-lt"/>
          <a:ea typeface="+mn-ea"/>
          <a:cs typeface="+mn-cs"/>
        </a:defRPr>
      </a:lvl2pPr>
      <a:lvl3pPr marL="748393" algn="l" defTabSz="748393" rtl="0" eaLnBrk="1" latinLnBrk="0" hangingPunct="1">
        <a:defRPr sz="1441" kern="1200">
          <a:solidFill>
            <a:schemeClr val="tx1"/>
          </a:solidFill>
          <a:latin typeface="+mn-lt"/>
          <a:ea typeface="+mn-ea"/>
          <a:cs typeface="+mn-cs"/>
        </a:defRPr>
      </a:lvl3pPr>
      <a:lvl4pPr marL="1122591" algn="l" defTabSz="748393" rtl="0" eaLnBrk="1" latinLnBrk="0" hangingPunct="1">
        <a:defRPr sz="1441" kern="1200">
          <a:solidFill>
            <a:schemeClr val="tx1"/>
          </a:solidFill>
          <a:latin typeface="+mn-lt"/>
          <a:ea typeface="+mn-ea"/>
          <a:cs typeface="+mn-cs"/>
        </a:defRPr>
      </a:lvl4pPr>
      <a:lvl5pPr marL="1496787" algn="l" defTabSz="748393" rtl="0" eaLnBrk="1" latinLnBrk="0" hangingPunct="1">
        <a:defRPr sz="1441" kern="1200">
          <a:solidFill>
            <a:schemeClr val="tx1"/>
          </a:solidFill>
          <a:latin typeface="+mn-lt"/>
          <a:ea typeface="+mn-ea"/>
          <a:cs typeface="+mn-cs"/>
        </a:defRPr>
      </a:lvl5pPr>
      <a:lvl6pPr marL="1870984" algn="l" defTabSz="748393" rtl="0" eaLnBrk="1" latinLnBrk="0" hangingPunct="1">
        <a:defRPr sz="1441" kern="1200">
          <a:solidFill>
            <a:schemeClr val="tx1"/>
          </a:solidFill>
          <a:latin typeface="+mn-lt"/>
          <a:ea typeface="+mn-ea"/>
          <a:cs typeface="+mn-cs"/>
        </a:defRPr>
      </a:lvl6pPr>
      <a:lvl7pPr marL="2245180" algn="l" defTabSz="748393" rtl="0" eaLnBrk="1" latinLnBrk="0" hangingPunct="1">
        <a:defRPr sz="1441" kern="1200">
          <a:solidFill>
            <a:schemeClr val="tx1"/>
          </a:solidFill>
          <a:latin typeface="+mn-lt"/>
          <a:ea typeface="+mn-ea"/>
          <a:cs typeface="+mn-cs"/>
        </a:defRPr>
      </a:lvl7pPr>
      <a:lvl8pPr marL="2619377" algn="l" defTabSz="748393" rtl="0" eaLnBrk="1" latinLnBrk="0" hangingPunct="1">
        <a:defRPr sz="1441" kern="1200">
          <a:solidFill>
            <a:schemeClr val="tx1"/>
          </a:solidFill>
          <a:latin typeface="+mn-lt"/>
          <a:ea typeface="+mn-ea"/>
          <a:cs typeface="+mn-cs"/>
        </a:defRPr>
      </a:lvl8pPr>
      <a:lvl9pPr marL="2993573" algn="l" defTabSz="748393" rtl="0" eaLnBrk="1" latinLnBrk="0" hangingPunct="1">
        <a:defRPr sz="14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jpeg"/><Relationship Id="rId7" Type="http://schemas.openxmlformats.org/officeDocument/2006/relationships/image" Target="../media/image1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3363834" y="1761212"/>
            <a:ext cx="5419806" cy="2250465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de-DE" sz="3600" dirty="0">
                <a:latin typeface="Neo Sans Std Medium" panose="020B0704030504040204" pitchFamily="34" charset="0"/>
              </a:rPr>
              <a:t>Vorausschauende Instandhaltung von Gasturbinen mit KI</a:t>
            </a:r>
            <a:endParaRPr lang="en-GB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7888" y="-736790"/>
            <a:ext cx="7791803" cy="678453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Opening Slide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42D356F1-FA05-4471-AA27-F8F0515034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" y="4694327"/>
            <a:ext cx="1204453" cy="446469"/>
          </a:xfrm>
        </p:spPr>
        <p:txBody>
          <a:bodyPr/>
          <a:lstStyle/>
          <a:p>
            <a:r>
              <a:rPr lang="de-DE" dirty="0"/>
              <a:t>27.10.2022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FAEFAC6D-21FB-487A-890B-919FDA9B37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83027" y="4161757"/>
            <a:ext cx="2900611" cy="979040"/>
          </a:xfrm>
        </p:spPr>
        <p:txBody>
          <a:bodyPr/>
          <a:lstStyle/>
          <a:p>
            <a:r>
              <a:rPr lang="de-DE" b="0" noProof="0" dirty="0" err="1"/>
              <a:t>Ph.D</a:t>
            </a:r>
            <a:r>
              <a:rPr lang="de-DE" b="0" noProof="0" dirty="0"/>
              <a:t>. </a:t>
            </a:r>
            <a:r>
              <a:rPr lang="de-DE" b="0" dirty="0"/>
              <a:t>C</a:t>
            </a:r>
            <a:r>
              <a:rPr lang="de-DE" b="0" noProof="0" dirty="0"/>
              <a:t>and. Fabian Legl</a:t>
            </a:r>
          </a:p>
        </p:txBody>
      </p:sp>
    </p:spTree>
    <p:extLst>
      <p:ext uri="{BB962C8B-B14F-4D97-AF65-F5344CB8AC3E}">
        <p14:creationId xmlns:p14="http://schemas.microsoft.com/office/powerpoint/2010/main" val="126105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6C66D73-4C47-4A3E-808B-49C51EDE0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KI Transfer Plus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7483C67-6F56-400A-9235-17D5039392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Allgemein KI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956034C-5056-4E13-B9CB-427CB6466A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66315" indent="-285750">
              <a:buFont typeface="Arial" panose="020B0604020202020204" pitchFamily="34" charset="0"/>
              <a:buChar char="•"/>
            </a:pPr>
            <a:r>
              <a:rPr lang="de-DE" sz="1400" dirty="0"/>
              <a:t>Besseres Verständnis zum Thema KI im Unternehmen</a:t>
            </a:r>
          </a:p>
          <a:p>
            <a:pPr marL="566315" indent="-285750">
              <a:buFont typeface="Arial" panose="020B0604020202020204" pitchFamily="34" charset="0"/>
              <a:buChar char="•"/>
            </a:pPr>
            <a:r>
              <a:rPr lang="de-DE" sz="1400" dirty="0"/>
              <a:t>Herangehensweise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de-DE" dirty="0"/>
              <a:t>Management-Sicht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de-DE" dirty="0"/>
              <a:t>Engineering-Sicht</a:t>
            </a:r>
          </a:p>
          <a:p>
            <a:pPr marL="566315" indent="-285750">
              <a:buFont typeface="Arial" panose="020B0604020202020204" pitchFamily="34" charset="0"/>
              <a:buChar char="•"/>
            </a:pPr>
            <a:r>
              <a:rPr lang="de-DE" sz="1400" dirty="0"/>
              <a:t>Roadmap KI</a:t>
            </a:r>
          </a:p>
        </p:txBody>
      </p:sp>
      <p:pic>
        <p:nvPicPr>
          <p:cNvPr id="9" name="Grafik 8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064B1C27-A43D-4A84-A8D6-141B32D68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96" y="1387664"/>
            <a:ext cx="3502072" cy="225574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A725E37-5281-46EE-8CA5-0FB29C3EA398}"/>
              </a:ext>
            </a:extLst>
          </p:cNvPr>
          <p:cNvSpPr txBox="1"/>
          <p:nvPr/>
        </p:nvSpPr>
        <p:spPr bwMode="auto">
          <a:xfrm>
            <a:off x="5597144" y="3685808"/>
            <a:ext cx="2957209" cy="1995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77095" tIns="37871" rIns="77095" bIns="37871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de-DE" sz="800" dirty="0"/>
              <a:t>Quelle</a:t>
            </a:r>
            <a:r>
              <a:rPr lang="en-US" sz="800" dirty="0"/>
              <a:t>: </a:t>
            </a:r>
            <a:r>
              <a:rPr lang="de-DE" sz="800" dirty="0"/>
              <a:t>https://i.redd.it/p8vfaxqrfud31.jpg</a:t>
            </a:r>
          </a:p>
        </p:txBody>
      </p:sp>
    </p:spTree>
    <p:extLst>
      <p:ext uri="{BB962C8B-B14F-4D97-AF65-F5344CB8AC3E}">
        <p14:creationId xmlns:p14="http://schemas.microsoft.com/office/powerpoint/2010/main" val="202118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C822171-CD86-4003-8E56-14288251F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KI Transfer Plus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1E8005B-578B-4918-BF97-AC2752886B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Daten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888808B-9256-438D-8766-4A010ACC9D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715" y="1148216"/>
            <a:ext cx="4890256" cy="2749932"/>
          </a:xfrm>
        </p:spPr>
        <p:txBody>
          <a:bodyPr/>
          <a:lstStyle/>
          <a:p>
            <a:pPr marL="566315" indent="-285750">
              <a:buFont typeface="Arial" panose="020B0604020202020204" pitchFamily="34" charset="0"/>
              <a:buChar char="•"/>
            </a:pPr>
            <a:r>
              <a:rPr lang="de-DE" sz="1400" dirty="0"/>
              <a:t>Große Datenbasis ist Grundlage für die meisten KI Anwendungen</a:t>
            </a:r>
          </a:p>
          <a:p>
            <a:pPr marL="566315" indent="-285750">
              <a:buFont typeface="Arial" panose="020B0604020202020204" pitchFamily="34" charset="0"/>
              <a:buChar char="•"/>
            </a:pPr>
            <a:r>
              <a:rPr lang="de-DE" sz="1400" dirty="0"/>
              <a:t>Wichtige Eigenschaften der Daten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de-DE" dirty="0"/>
              <a:t>Qualität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de-DE" dirty="0"/>
              <a:t>weite Streuung (z.B. verschiedene Gasturbinen)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de-DE" dirty="0"/>
              <a:t>Datenstruktur / Datenformat</a:t>
            </a:r>
          </a:p>
          <a:p>
            <a:r>
              <a:rPr lang="de-DE" sz="1400" dirty="0">
                <a:sym typeface="Wingdings" panose="05000000000000000000" pitchFamily="2" charset="2"/>
              </a:rPr>
              <a:t> größerer Fokus auf Datenbeschaffung</a:t>
            </a:r>
            <a:endParaRPr lang="de-DE" sz="1400" dirty="0"/>
          </a:p>
        </p:txBody>
      </p:sp>
      <p:pic>
        <p:nvPicPr>
          <p:cNvPr id="9" name="Grafik 8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7D7DDE96-1EA2-49FD-AC1F-11B1CFF5E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614" y="1327701"/>
            <a:ext cx="2290193" cy="239096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AC0F48D-7CA8-4E75-A07D-6A495A585BEB}"/>
              </a:ext>
            </a:extLst>
          </p:cNvPr>
          <p:cNvSpPr txBox="1"/>
          <p:nvPr/>
        </p:nvSpPr>
        <p:spPr bwMode="auto">
          <a:xfrm>
            <a:off x="5566883" y="3774819"/>
            <a:ext cx="2957209" cy="1995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77095" tIns="37871" rIns="77095" bIns="37871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de-DE" sz="800" dirty="0"/>
              <a:t>Quelle</a:t>
            </a:r>
            <a:r>
              <a:rPr lang="en-US" sz="800" dirty="0"/>
              <a:t>: https://me.me/i/insufficient-data-none-13390043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62366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B61260F-2330-2EAC-80C3-A8DA804B5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Seit KI Transfer Plus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1E0F7A2-97E1-6317-418E-186E8A12AF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714" y="1148216"/>
            <a:ext cx="5490571" cy="2749932"/>
          </a:xfrm>
        </p:spPr>
        <p:txBody>
          <a:bodyPr/>
          <a:lstStyle/>
          <a:p>
            <a:pPr marL="566315" indent="-285750">
              <a:buFont typeface="Arial" panose="020B0604020202020204" pitchFamily="34" charset="0"/>
              <a:buChar char="•"/>
            </a:pPr>
            <a:r>
              <a:rPr lang="de-DE" dirty="0"/>
              <a:t>Aufbau einer dedizierten KI-Abteilung</a:t>
            </a:r>
          </a:p>
          <a:p>
            <a:pPr marL="566315" indent="-285750">
              <a:buFont typeface="Arial" panose="020B0604020202020204" pitchFamily="34" charset="0"/>
              <a:buChar char="•"/>
            </a:pPr>
            <a:r>
              <a:rPr lang="de-DE" dirty="0"/>
              <a:t>Vom „Prototyp“ zum fertigen Produkt</a:t>
            </a:r>
          </a:p>
          <a:p>
            <a:pPr marL="566315" indent="-285750">
              <a:buFont typeface="Arial" panose="020B0604020202020204" pitchFamily="34" charset="0"/>
              <a:buChar char="•"/>
            </a:pPr>
            <a:r>
              <a:rPr lang="de-DE" dirty="0"/>
              <a:t>Diverse Kundengespräche</a:t>
            </a:r>
          </a:p>
          <a:p>
            <a:pPr marL="566315" indent="-285750">
              <a:buFont typeface="Arial" panose="020B0604020202020204" pitchFamily="34" charset="0"/>
              <a:buChar char="•"/>
            </a:pPr>
            <a:r>
              <a:rPr lang="de-DE" dirty="0"/>
              <a:t>Erste Testanlage</a:t>
            </a:r>
          </a:p>
        </p:txBody>
      </p:sp>
    </p:spTree>
    <p:extLst>
      <p:ext uri="{BB962C8B-B14F-4D97-AF65-F5344CB8AC3E}">
        <p14:creationId xmlns:p14="http://schemas.microsoft.com/office/powerpoint/2010/main" val="100544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Unternehmensprofil der IfTA GmbH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3F509BB-0F5C-453A-85B9-3FF5D35244A1}"/>
              </a:ext>
            </a:extLst>
          </p:cNvPr>
          <p:cNvGrpSpPr/>
          <p:nvPr/>
        </p:nvGrpSpPr>
        <p:grpSpPr>
          <a:xfrm>
            <a:off x="4461204" y="1391767"/>
            <a:ext cx="2846772" cy="2836097"/>
            <a:chOff x="4461204" y="1391767"/>
            <a:chExt cx="2846772" cy="2836097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1204" y="1391767"/>
              <a:ext cx="2846772" cy="2836097"/>
            </a:xfrm>
            <a:prstGeom prst="rect">
              <a:avLst/>
            </a:prstGeom>
          </p:spPr>
        </p:pic>
        <p:sp>
          <p:nvSpPr>
            <p:cNvPr id="11" name="Textplatzhalter 3"/>
            <p:cNvSpPr txBox="1">
              <a:spLocks/>
            </p:cNvSpPr>
            <p:nvPr/>
          </p:nvSpPr>
          <p:spPr>
            <a:xfrm>
              <a:off x="4461204" y="2241345"/>
              <a:ext cx="2846772" cy="1130506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</p:spPr>
          <p:txBody>
            <a:bodyPr>
              <a:normAutofit fontScale="92500"/>
            </a:bodyPr>
            <a:lstStyle>
              <a:lvl1pPr marL="280565" indent="0" algn="l" defTabSz="623647" rtl="0" eaLnBrk="0" fontAlgn="base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SzPct val="100000"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6874" indent="0" algn="l" defTabSz="623647" rtl="0" eaLnBrk="0" fontAlgn="base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SzPct val="100000"/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2pPr>
              <a:lvl3pPr marL="934708" indent="0" algn="l" defTabSz="623647" rtl="0" eaLnBrk="0" fontAlgn="base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SzPct val="10000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3pPr>
              <a:lvl4pPr marL="1308286" indent="0" algn="l" defTabSz="623647" rtl="0" eaLnBrk="0" fontAlgn="base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SzPct val="100000"/>
                <a:buChar char="–"/>
                <a:defRPr sz="1100">
                  <a:solidFill>
                    <a:schemeClr val="tx1"/>
                  </a:solidFill>
                  <a:latin typeface="+mn-lt"/>
                </a:defRPr>
              </a:lvl4pPr>
              <a:lvl5pPr marL="1683389" indent="0" algn="l" defTabSz="623647" rtl="0" eaLnBrk="0" fontAlgn="base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SzPct val="100000"/>
                <a:buChar char="•"/>
                <a:defRPr sz="1100">
                  <a:solidFill>
                    <a:schemeClr val="tx1"/>
                  </a:solidFill>
                  <a:latin typeface="+mn-lt"/>
                </a:defRPr>
              </a:lvl5pPr>
              <a:lvl6pPr marL="2058081" indent="-187099" algn="l" defTabSz="623660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345">
                  <a:solidFill>
                    <a:schemeClr val="tx1"/>
                  </a:solidFill>
                  <a:latin typeface="+mn-lt"/>
                </a:defRPr>
              </a:lvl6pPr>
              <a:lvl7pPr marL="2432279" indent="-187099" algn="l" defTabSz="623660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345">
                  <a:solidFill>
                    <a:schemeClr val="tx1"/>
                  </a:solidFill>
                  <a:latin typeface="+mn-lt"/>
                </a:defRPr>
              </a:lvl7pPr>
              <a:lvl8pPr marL="2806475" indent="-187099" algn="l" defTabSz="623660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345">
                  <a:solidFill>
                    <a:schemeClr val="tx1"/>
                  </a:solidFill>
                  <a:latin typeface="+mn-lt"/>
                </a:defRPr>
              </a:lvl8pPr>
              <a:lvl9pPr marL="3180672" indent="-187099" algn="l" defTabSz="623660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345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de-DE" sz="1400" kern="0" dirty="0"/>
                <a:t>Systeme in 57 Ländern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de-DE" sz="1400" dirty="0"/>
                <a:t>600 Schwerlast GTs</a:t>
              </a:r>
              <a:endParaRPr lang="de-DE" sz="1400" kern="0" dirty="0"/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de-DE" sz="1400" kern="0" dirty="0"/>
                <a:t>≈ 6% der weltweiten elektrischen Stromerzeugung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endParaRPr lang="de-DE" sz="1200" kern="0" dirty="0"/>
            </a:p>
            <a:p>
              <a:pPr marL="285750" indent="-285750">
                <a:spcBef>
                  <a:spcPts val="1200"/>
                </a:spcBef>
                <a:buFont typeface="Arial" panose="020B0604020202020204" pitchFamily="34" charset="0"/>
                <a:buChar char="•"/>
                <a:defRPr/>
              </a:pPr>
              <a:endParaRPr lang="de-DE" sz="1400" kern="0" dirty="0"/>
            </a:p>
            <a:p>
              <a:pPr>
                <a:lnSpc>
                  <a:spcPct val="150000"/>
                </a:lnSpc>
                <a:defRPr/>
              </a:pPr>
              <a:endParaRPr lang="de-DE" sz="1400" kern="0" dirty="0"/>
            </a:p>
          </p:txBody>
        </p:sp>
      </p:grp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A23E385A-CD0E-47A8-AB53-06BBC72582B0}"/>
              </a:ext>
            </a:extLst>
          </p:cNvPr>
          <p:cNvSpPr txBox="1">
            <a:spLocks/>
          </p:cNvSpPr>
          <p:nvPr/>
        </p:nvSpPr>
        <p:spPr>
          <a:xfrm>
            <a:off x="0" y="866378"/>
            <a:ext cx="4204549" cy="3361485"/>
          </a:xfrm>
          <a:prstGeom prst="rect">
            <a:avLst/>
          </a:prstGeom>
        </p:spPr>
        <p:txBody>
          <a:bodyPr/>
          <a:lstStyle>
            <a:lvl1pPr marL="280565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6874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+mn-lt"/>
              </a:defRPr>
            </a:lvl2pPr>
            <a:lvl3pPr marL="934708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308286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100">
                <a:solidFill>
                  <a:schemeClr val="tx1"/>
                </a:solidFill>
                <a:latin typeface="+mn-lt"/>
              </a:defRPr>
            </a:lvl4pPr>
            <a:lvl5pPr marL="1683389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1100">
                <a:solidFill>
                  <a:schemeClr val="tx1"/>
                </a:solidFill>
                <a:latin typeface="+mn-lt"/>
              </a:defRPr>
            </a:lvl5pPr>
            <a:lvl6pPr marL="2058081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6pPr>
            <a:lvl7pPr marL="2432279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7pPr>
            <a:lvl8pPr marL="2806475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8pPr>
            <a:lvl9pPr marL="3180672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9pPr>
          </a:lstStyle>
          <a:p>
            <a:pPr marL="566315" indent="-285750">
              <a:buFont typeface="Arial" panose="020B0604020202020204" pitchFamily="34" charset="0"/>
              <a:buChar char="•"/>
            </a:pPr>
            <a:r>
              <a:rPr lang="de-DE" kern="0" dirty="0"/>
              <a:t>Gegründet 1996 in München</a:t>
            </a:r>
          </a:p>
          <a:p>
            <a:pPr marL="566315" indent="-285750">
              <a:buFont typeface="Arial" panose="020B0604020202020204" pitchFamily="34" charset="0"/>
              <a:buChar char="•"/>
            </a:pPr>
            <a:r>
              <a:rPr lang="de-DE" kern="0" dirty="0"/>
              <a:t>Unabhängiges Unternehmen mit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de-DE" sz="1200" kern="0" dirty="0"/>
              <a:t>Forschung &amp; Entwicklung 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de-DE" sz="1200" kern="0" dirty="0"/>
              <a:t>Produktion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de-DE" sz="1200" kern="0" dirty="0"/>
              <a:t>Support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de-DE" sz="1200" kern="0" dirty="0"/>
              <a:t>Vertrieb</a:t>
            </a:r>
          </a:p>
          <a:p>
            <a:pPr marL="566315" indent="-285750">
              <a:buFont typeface="Arial" panose="020B0604020202020204" pitchFamily="34" charset="0"/>
              <a:buChar char="•"/>
            </a:pPr>
            <a:r>
              <a:rPr lang="de-DE" kern="0" dirty="0"/>
              <a:t>Anwendungsfälle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de-DE" sz="1200" kern="0" dirty="0"/>
              <a:t>Gas- und Dampfturbinen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de-DE" sz="1200" kern="0" dirty="0"/>
              <a:t>Verbrennungsmotoren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de-DE" sz="1200" kern="0" dirty="0"/>
              <a:t>Prüfstände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de-DE" sz="1200" kern="0" dirty="0"/>
              <a:t>Schwingungsmessung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08534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003" y="245584"/>
            <a:ext cx="7791803" cy="678453"/>
          </a:xfrm>
        </p:spPr>
        <p:txBody>
          <a:bodyPr>
            <a:normAutofit/>
          </a:bodyPr>
          <a:lstStyle/>
          <a:p>
            <a:r>
              <a:rPr lang="de-DE" dirty="0"/>
              <a:t>Gasturbinen-Überwachung &amp; Schutz</a:t>
            </a:r>
          </a:p>
        </p:txBody>
      </p:sp>
      <p:pic>
        <p:nvPicPr>
          <p:cNvPr id="5" name="Picture 2" descr="https://www.energy.siemens.com/hq/pool/hq/power-generation/gas-turbines/SGT5-4000F/SGT5-4000F_Gas_Turbin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81" y="1434662"/>
            <a:ext cx="3395853" cy="2854640"/>
          </a:xfrm>
          <a:prstGeom prst="round2DiagRect">
            <a:avLst>
              <a:gd name="adj1" fmla="val 50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1004045" y="1367227"/>
            <a:ext cx="1450387" cy="468990"/>
          </a:xfrm>
        </p:spPr>
        <p:txBody>
          <a:bodyPr>
            <a:noAutofit/>
          </a:bodyPr>
          <a:lstStyle/>
          <a:p>
            <a:pPr marL="0" defTabSz="623647">
              <a:spcBef>
                <a:spcPts val="0"/>
              </a:spcBef>
              <a:defRPr/>
            </a:pPr>
            <a:r>
              <a:rPr lang="de-DE" sz="1400" dirty="0">
                <a:solidFill>
                  <a:srgbClr val="565655"/>
                </a:solidFill>
                <a:latin typeface="Neo Sans Std"/>
              </a:rPr>
              <a:t>Verbrennungs-Schwingungen</a:t>
            </a:r>
          </a:p>
        </p:txBody>
      </p:sp>
      <p:sp>
        <p:nvSpPr>
          <p:cNvPr id="7" name="Textplatzhalter 3"/>
          <p:cNvSpPr txBox="1">
            <a:spLocks/>
          </p:cNvSpPr>
          <p:nvPr/>
        </p:nvSpPr>
        <p:spPr>
          <a:xfrm>
            <a:off x="293423" y="3324928"/>
            <a:ext cx="1619287" cy="499347"/>
          </a:xfrm>
          <a:prstGeom prst="rect">
            <a:avLst/>
          </a:prstGeom>
        </p:spPr>
        <p:txBody>
          <a:bodyPr>
            <a:noAutofit/>
          </a:bodyPr>
          <a:lstStyle>
            <a:lvl1pPr marL="280565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6874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+mn-lt"/>
              </a:defRPr>
            </a:lvl2pPr>
            <a:lvl3pPr marL="934708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308286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100">
                <a:solidFill>
                  <a:schemeClr val="tx1"/>
                </a:solidFill>
                <a:latin typeface="+mn-lt"/>
              </a:defRPr>
            </a:lvl4pPr>
            <a:lvl5pPr marL="1683389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1100">
                <a:solidFill>
                  <a:schemeClr val="tx1"/>
                </a:solidFill>
                <a:latin typeface="+mn-lt"/>
              </a:defRPr>
            </a:lvl5pPr>
            <a:lvl6pPr marL="2058081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6pPr>
            <a:lvl7pPr marL="2432279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7pPr>
            <a:lvl8pPr marL="2806475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8pPr>
            <a:lvl9pPr marL="3180672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9pPr>
          </a:lstStyle>
          <a:p>
            <a:pPr marL="0">
              <a:spcBef>
                <a:spcPts val="0"/>
              </a:spcBef>
              <a:defRPr/>
            </a:pPr>
            <a:r>
              <a:rPr lang="de-DE" sz="1400" dirty="0">
                <a:solidFill>
                  <a:srgbClr val="565655"/>
                </a:solidFill>
                <a:latin typeface="Neo Sans Std"/>
              </a:rPr>
              <a:t>Rotor- </a:t>
            </a:r>
            <a:r>
              <a:rPr lang="de-DE" sz="1400" dirty="0">
                <a:solidFill>
                  <a:srgbClr val="565655"/>
                </a:solidFill>
              </a:rPr>
              <a:t>&amp; Torsions- </a:t>
            </a:r>
          </a:p>
          <a:p>
            <a:pPr marL="0">
              <a:spcBef>
                <a:spcPts val="0"/>
              </a:spcBef>
              <a:defRPr/>
            </a:pPr>
            <a:r>
              <a:rPr lang="de-DE" sz="1400" dirty="0">
                <a:solidFill>
                  <a:srgbClr val="565655"/>
                </a:solidFill>
                <a:latin typeface="Neo Sans Std"/>
              </a:rPr>
              <a:t>Schwingungen</a:t>
            </a:r>
          </a:p>
        </p:txBody>
      </p:sp>
      <p:sp>
        <p:nvSpPr>
          <p:cNvPr id="8" name="Textplatzhalter 3"/>
          <p:cNvSpPr txBox="1">
            <a:spLocks/>
          </p:cNvSpPr>
          <p:nvPr/>
        </p:nvSpPr>
        <p:spPr>
          <a:xfrm>
            <a:off x="3191047" y="3527893"/>
            <a:ext cx="1780473" cy="688757"/>
          </a:xfrm>
          <a:prstGeom prst="rect">
            <a:avLst/>
          </a:prstGeom>
        </p:spPr>
        <p:txBody>
          <a:bodyPr>
            <a:noAutofit/>
          </a:bodyPr>
          <a:lstStyle>
            <a:lvl1pPr marL="280565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6874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+mn-lt"/>
              </a:defRPr>
            </a:lvl2pPr>
            <a:lvl3pPr marL="934708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308286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100">
                <a:solidFill>
                  <a:schemeClr val="tx1"/>
                </a:solidFill>
                <a:latin typeface="+mn-lt"/>
              </a:defRPr>
            </a:lvl4pPr>
            <a:lvl5pPr marL="1683389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1100">
                <a:solidFill>
                  <a:schemeClr val="tx1"/>
                </a:solidFill>
                <a:latin typeface="+mn-lt"/>
              </a:defRPr>
            </a:lvl5pPr>
            <a:lvl6pPr marL="2058081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6pPr>
            <a:lvl7pPr marL="2432279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7pPr>
            <a:lvl8pPr marL="2806475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8pPr>
            <a:lvl9pPr marL="3180672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9pPr>
          </a:lstStyle>
          <a:p>
            <a:pPr marL="0">
              <a:spcBef>
                <a:spcPts val="0"/>
              </a:spcBef>
              <a:defRPr/>
            </a:pPr>
            <a:r>
              <a:rPr lang="de-DE" sz="1400" dirty="0" err="1">
                <a:solidFill>
                  <a:srgbClr val="565655"/>
                </a:solidFill>
                <a:latin typeface="Neo Sans Std"/>
              </a:rPr>
              <a:t>Verdichterschäden</a:t>
            </a:r>
            <a:endParaRPr lang="de-DE" sz="1400" dirty="0">
              <a:solidFill>
                <a:srgbClr val="565655"/>
              </a:solidFill>
              <a:latin typeface="Neo Sans Std"/>
            </a:endParaRPr>
          </a:p>
        </p:txBody>
      </p:sp>
      <p:sp>
        <p:nvSpPr>
          <p:cNvPr id="10" name="Pfeil nach rechts 28"/>
          <p:cNvSpPr/>
          <p:nvPr/>
        </p:nvSpPr>
        <p:spPr bwMode="auto">
          <a:xfrm rot="14189870">
            <a:off x="2543904" y="3037122"/>
            <a:ext cx="878999" cy="257599"/>
          </a:xfrm>
          <a:prstGeom prst="rightArrow">
            <a:avLst/>
          </a:prstGeom>
          <a:solidFill>
            <a:schemeClr val="tx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11" name="Pfeil nach rechts 28"/>
          <p:cNvSpPr/>
          <p:nvPr/>
        </p:nvSpPr>
        <p:spPr bwMode="auto">
          <a:xfrm rot="1505303">
            <a:off x="2347231" y="1722512"/>
            <a:ext cx="867573" cy="257599"/>
          </a:xfrm>
          <a:prstGeom prst="rightArrow">
            <a:avLst/>
          </a:prstGeom>
          <a:solidFill>
            <a:schemeClr val="tx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12" name="Pfeil nach rechts 28"/>
          <p:cNvSpPr/>
          <p:nvPr/>
        </p:nvSpPr>
        <p:spPr bwMode="auto">
          <a:xfrm rot="20284593">
            <a:off x="1118398" y="3031400"/>
            <a:ext cx="533400" cy="257599"/>
          </a:xfrm>
          <a:prstGeom prst="rightArrow">
            <a:avLst/>
          </a:prstGeom>
          <a:solidFill>
            <a:schemeClr val="tx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 bwMode="auto">
          <a:xfrm>
            <a:off x="1587552" y="4206736"/>
            <a:ext cx="2206436" cy="1995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77095" tIns="37871" rIns="77095" bIns="37871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Quelle: www.siemens-energy.com</a:t>
            </a:r>
          </a:p>
        </p:txBody>
      </p:sp>
      <p:sp>
        <p:nvSpPr>
          <p:cNvPr id="20" name="Pfeil nach rechts 28">
            <a:extLst>
              <a:ext uri="{FF2B5EF4-FFF2-40B4-BE49-F238E27FC236}">
                <a16:creationId xmlns:a16="http://schemas.microsoft.com/office/drawing/2014/main" id="{BC45154C-E4DD-4CA2-8310-09D7B454A6DE}"/>
              </a:ext>
            </a:extLst>
          </p:cNvPr>
          <p:cNvSpPr/>
          <p:nvPr/>
        </p:nvSpPr>
        <p:spPr bwMode="auto">
          <a:xfrm rot="6173855">
            <a:off x="3235972" y="1595981"/>
            <a:ext cx="403997" cy="257599"/>
          </a:xfrm>
          <a:prstGeom prst="rightArrow">
            <a:avLst>
              <a:gd name="adj1" fmla="val 59356"/>
              <a:gd name="adj2" fmla="val 50000"/>
            </a:avLst>
          </a:prstGeom>
          <a:solidFill>
            <a:schemeClr val="tx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C73264FD-0F5A-4C13-89B2-41734D27D8FE}"/>
              </a:ext>
            </a:extLst>
          </p:cNvPr>
          <p:cNvSpPr txBox="1">
            <a:spLocks/>
          </p:cNvSpPr>
          <p:nvPr/>
        </p:nvSpPr>
        <p:spPr>
          <a:xfrm>
            <a:off x="2907792" y="1211677"/>
            <a:ext cx="1273473" cy="469645"/>
          </a:xfrm>
          <a:prstGeom prst="rect">
            <a:avLst/>
          </a:prstGeom>
        </p:spPr>
        <p:txBody>
          <a:bodyPr>
            <a:noAutofit/>
          </a:bodyPr>
          <a:lstStyle>
            <a:lvl1pPr marL="280565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6874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+mn-lt"/>
              </a:defRPr>
            </a:lvl2pPr>
            <a:lvl3pPr marL="934708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308286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100">
                <a:solidFill>
                  <a:schemeClr val="tx1"/>
                </a:solidFill>
                <a:latin typeface="+mn-lt"/>
              </a:defRPr>
            </a:lvl4pPr>
            <a:lvl5pPr marL="1683389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1100">
                <a:solidFill>
                  <a:schemeClr val="tx1"/>
                </a:solidFill>
                <a:latin typeface="+mn-lt"/>
              </a:defRPr>
            </a:lvl5pPr>
            <a:lvl6pPr marL="2058081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6pPr>
            <a:lvl7pPr marL="2432279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7pPr>
            <a:lvl8pPr marL="2806475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8pPr>
            <a:lvl9pPr marL="3180672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9pPr>
          </a:lstStyle>
          <a:p>
            <a:pPr marL="0">
              <a:spcBef>
                <a:spcPts val="0"/>
              </a:spcBef>
              <a:defRPr/>
            </a:pPr>
            <a:r>
              <a:rPr lang="de-DE" sz="1400" dirty="0">
                <a:solidFill>
                  <a:srgbClr val="565655"/>
                </a:solidFill>
                <a:latin typeface="Neo Sans Std"/>
              </a:rPr>
              <a:t>Körperschall</a:t>
            </a: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4F60DA34-B89E-4192-8B6F-7FA9E3833F96}"/>
              </a:ext>
            </a:extLst>
          </p:cNvPr>
          <p:cNvGrpSpPr/>
          <p:nvPr/>
        </p:nvGrpSpPr>
        <p:grpSpPr>
          <a:xfrm>
            <a:off x="4729900" y="915937"/>
            <a:ext cx="3057068" cy="1396209"/>
            <a:chOff x="4700653" y="642936"/>
            <a:chExt cx="3057068" cy="1396209"/>
          </a:xfrm>
        </p:grpSpPr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CE612CE6-33F4-4DFC-B96A-0D17D0EC631A}"/>
                </a:ext>
              </a:extLst>
            </p:cNvPr>
            <p:cNvSpPr/>
            <p:nvPr/>
          </p:nvSpPr>
          <p:spPr bwMode="auto">
            <a:xfrm>
              <a:off x="4700653" y="642936"/>
              <a:ext cx="3057068" cy="1396209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Neo Sans Std" panose="020B0504030504040204" pitchFamily="34" charset="0"/>
              </a:endParaRPr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37BA0D01-0C25-4005-879D-EB122B6D6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64" b="25639"/>
            <a:stretch/>
          </p:blipFill>
          <p:spPr>
            <a:xfrm>
              <a:off x="4811142" y="734785"/>
              <a:ext cx="1792407" cy="982688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A801AE70-EEB2-4CCB-B2A4-0BCC80EC9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84" b="9998"/>
            <a:stretch/>
          </p:blipFill>
          <p:spPr>
            <a:xfrm>
              <a:off x="6306531" y="1295918"/>
              <a:ext cx="1325121" cy="658133"/>
            </a:xfrm>
            <a:prstGeom prst="rect">
              <a:avLst/>
            </a:prstGeom>
          </p:spPr>
        </p:pic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6466E2FA-B960-4C60-8837-65F53CBB9E24}"/>
              </a:ext>
            </a:extLst>
          </p:cNvPr>
          <p:cNvGrpSpPr/>
          <p:nvPr/>
        </p:nvGrpSpPr>
        <p:grpSpPr>
          <a:xfrm>
            <a:off x="4961676" y="1272830"/>
            <a:ext cx="3057068" cy="1781868"/>
            <a:chOff x="5314602" y="1560656"/>
            <a:chExt cx="3057068" cy="1781868"/>
          </a:xfrm>
        </p:grpSpPr>
        <p:sp>
          <p:nvSpPr>
            <p:cNvPr id="40" name="Rechteck: abgerundete Ecken 39">
              <a:extLst>
                <a:ext uri="{FF2B5EF4-FFF2-40B4-BE49-F238E27FC236}">
                  <a16:creationId xmlns:a16="http://schemas.microsoft.com/office/drawing/2014/main" id="{A9F37556-6F93-4BCC-A9D8-FF9E0AEDE8D5}"/>
                </a:ext>
              </a:extLst>
            </p:cNvPr>
            <p:cNvSpPr/>
            <p:nvPr/>
          </p:nvSpPr>
          <p:spPr bwMode="auto">
            <a:xfrm>
              <a:off x="5314602" y="1560656"/>
              <a:ext cx="3057068" cy="1781868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Neo Sans Std" panose="020B0504030504040204" pitchFamily="34" charset="0"/>
              </a:endParaRPr>
            </a:p>
          </p:txBody>
        </p: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20839FA-6C95-45EC-996C-24BAFA3B9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3181" y="1643399"/>
              <a:ext cx="1146700" cy="1647653"/>
            </a:xfrm>
            <a:prstGeom prst="rect">
              <a:avLst/>
            </a:prstGeom>
          </p:spPr>
        </p:pic>
        <p:pic>
          <p:nvPicPr>
            <p:cNvPr id="24" name="Picture 2056">
              <a:extLst>
                <a:ext uri="{FF2B5EF4-FFF2-40B4-BE49-F238E27FC236}">
                  <a16:creationId xmlns:a16="http://schemas.microsoft.com/office/drawing/2014/main" id="{AE039FC3-937A-4D78-B944-C3D47A491D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86"/>
            <a:stretch>
              <a:fillRect/>
            </a:stretch>
          </p:blipFill>
          <p:spPr bwMode="auto">
            <a:xfrm>
              <a:off x="7023026" y="1815377"/>
              <a:ext cx="1041670" cy="1242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46C0D95A-B182-457E-A49B-B0306645A258}"/>
              </a:ext>
            </a:extLst>
          </p:cNvPr>
          <p:cNvGrpSpPr/>
          <p:nvPr/>
        </p:nvGrpSpPr>
        <p:grpSpPr>
          <a:xfrm>
            <a:off x="5188315" y="1633261"/>
            <a:ext cx="3057068" cy="1791830"/>
            <a:chOff x="4497699" y="4191804"/>
            <a:chExt cx="3057068" cy="1791830"/>
          </a:xfrm>
        </p:grpSpPr>
        <p:sp>
          <p:nvSpPr>
            <p:cNvPr id="46" name="Rechteck: abgerundete Ecken 45">
              <a:extLst>
                <a:ext uri="{FF2B5EF4-FFF2-40B4-BE49-F238E27FC236}">
                  <a16:creationId xmlns:a16="http://schemas.microsoft.com/office/drawing/2014/main" id="{64016E51-6195-4ECE-A65F-900114A0F778}"/>
                </a:ext>
              </a:extLst>
            </p:cNvPr>
            <p:cNvSpPr/>
            <p:nvPr/>
          </p:nvSpPr>
          <p:spPr bwMode="auto">
            <a:xfrm>
              <a:off x="4497699" y="4191804"/>
              <a:ext cx="3057068" cy="1781868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Neo Sans Std" panose="020B0504030504040204" pitchFamily="34" charset="0"/>
              </a:endParaRPr>
            </a:p>
          </p:txBody>
        </p: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2461DC6C-0771-4FC5-B00F-90608674446A}"/>
                </a:ext>
              </a:extLst>
            </p:cNvPr>
            <p:cNvGrpSpPr/>
            <p:nvPr/>
          </p:nvGrpSpPr>
          <p:grpSpPr>
            <a:xfrm>
              <a:off x="4713132" y="4239865"/>
              <a:ext cx="2615285" cy="1743769"/>
              <a:chOff x="-1653329" y="2055184"/>
              <a:chExt cx="2615285" cy="1743769"/>
            </a:xfrm>
          </p:grpSpPr>
          <p:grpSp>
            <p:nvGrpSpPr>
              <p:cNvPr id="4" name="Gruppieren 3">
                <a:extLst>
                  <a:ext uri="{FF2B5EF4-FFF2-40B4-BE49-F238E27FC236}">
                    <a16:creationId xmlns:a16="http://schemas.microsoft.com/office/drawing/2014/main" id="{722A5B0C-61D6-4B0D-AB6A-E810438BF333}"/>
                  </a:ext>
                </a:extLst>
              </p:cNvPr>
              <p:cNvGrpSpPr/>
              <p:nvPr/>
            </p:nvGrpSpPr>
            <p:grpSpPr>
              <a:xfrm>
                <a:off x="-1653329" y="2055184"/>
                <a:ext cx="2615285" cy="1743769"/>
                <a:chOff x="4808301" y="2283701"/>
                <a:chExt cx="2615285" cy="1743769"/>
              </a:xfrm>
            </p:grpSpPr>
            <p:sp>
              <p:nvSpPr>
                <p:cNvPr id="27" name="Freihandform 18">
                  <a:extLst>
                    <a:ext uri="{FF2B5EF4-FFF2-40B4-BE49-F238E27FC236}">
                      <a16:creationId xmlns:a16="http://schemas.microsoft.com/office/drawing/2014/main" id="{D89B2B26-4BEE-4477-A68D-3161056450C1}"/>
                    </a:ext>
                  </a:extLst>
                </p:cNvPr>
                <p:cNvSpPr/>
                <p:nvPr/>
              </p:nvSpPr>
              <p:spPr bwMode="auto">
                <a:xfrm>
                  <a:off x="5077492" y="2301914"/>
                  <a:ext cx="2183514" cy="1460715"/>
                </a:xfrm>
                <a:custGeom>
                  <a:avLst/>
                  <a:gdLst>
                    <a:gd name="connsiteX0" fmla="*/ 0 w 1765495"/>
                    <a:gd name="connsiteY0" fmla="*/ 0 h 1252025"/>
                    <a:gd name="connsiteX1" fmla="*/ 0 w 1765495"/>
                    <a:gd name="connsiteY1" fmla="*/ 1252025 h 1252025"/>
                    <a:gd name="connsiteX2" fmla="*/ 1765495 w 1765495"/>
                    <a:gd name="connsiteY2" fmla="*/ 1252025 h 1252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65495" h="1252025">
                      <a:moveTo>
                        <a:pt x="0" y="0"/>
                      </a:moveTo>
                      <a:lnTo>
                        <a:pt x="0" y="1252025"/>
                      </a:lnTo>
                      <a:lnTo>
                        <a:pt x="1765495" y="1252025"/>
                      </a:lnTo>
                    </a:path>
                  </a:pathLst>
                </a:custGeom>
                <a:solidFill>
                  <a:schemeClr val="bg1"/>
                </a:solidFill>
                <a:ln w="12700" cap="flat" cmpd="sng" algn="ctr">
                  <a:solidFill>
                    <a:schemeClr val="tx1">
                      <a:lumMod val="50000"/>
                    </a:schemeClr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1" i="0" u="none" strike="noStrike" cap="none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latin typeface="Neo Sans Std" panose="020B0504030504040204" pitchFamily="34" charset="0"/>
                  </a:endParaRPr>
                </a:p>
              </p:txBody>
            </p:sp>
            <p:sp>
              <p:nvSpPr>
                <p:cNvPr id="28" name="Freihandform 19">
                  <a:extLst>
                    <a:ext uri="{FF2B5EF4-FFF2-40B4-BE49-F238E27FC236}">
                      <a16:creationId xmlns:a16="http://schemas.microsoft.com/office/drawing/2014/main" id="{5A025915-C57D-476A-BF89-341F870A1509}"/>
                    </a:ext>
                  </a:extLst>
                </p:cNvPr>
                <p:cNvSpPr/>
                <p:nvPr/>
              </p:nvSpPr>
              <p:spPr bwMode="auto">
                <a:xfrm>
                  <a:off x="5077491" y="2941924"/>
                  <a:ext cx="2087823" cy="549898"/>
                </a:xfrm>
                <a:custGeom>
                  <a:avLst/>
                  <a:gdLst>
                    <a:gd name="connsiteX0" fmla="*/ 0 w 1624818"/>
                    <a:gd name="connsiteY0" fmla="*/ 464301 h 471335"/>
                    <a:gd name="connsiteX1" fmla="*/ 49237 w 1624818"/>
                    <a:gd name="connsiteY1" fmla="*/ 471335 h 471335"/>
                    <a:gd name="connsiteX2" fmla="*/ 126609 w 1624818"/>
                    <a:gd name="connsiteY2" fmla="*/ 457267 h 471335"/>
                    <a:gd name="connsiteX3" fmla="*/ 161778 w 1624818"/>
                    <a:gd name="connsiteY3" fmla="*/ 464301 h 471335"/>
                    <a:gd name="connsiteX4" fmla="*/ 196947 w 1624818"/>
                    <a:gd name="connsiteY4" fmla="*/ 450234 h 471335"/>
                    <a:gd name="connsiteX5" fmla="*/ 218049 w 1624818"/>
                    <a:gd name="connsiteY5" fmla="*/ 443200 h 471335"/>
                    <a:gd name="connsiteX6" fmla="*/ 344658 w 1624818"/>
                    <a:gd name="connsiteY6" fmla="*/ 450234 h 471335"/>
                    <a:gd name="connsiteX7" fmla="*/ 393895 w 1624818"/>
                    <a:gd name="connsiteY7" fmla="*/ 457267 h 471335"/>
                    <a:gd name="connsiteX8" fmla="*/ 443132 w 1624818"/>
                    <a:gd name="connsiteY8" fmla="*/ 436166 h 471335"/>
                    <a:gd name="connsiteX9" fmla="*/ 471267 w 1624818"/>
                    <a:gd name="connsiteY9" fmla="*/ 443200 h 471335"/>
                    <a:gd name="connsiteX10" fmla="*/ 520504 w 1624818"/>
                    <a:gd name="connsiteY10" fmla="*/ 457267 h 471335"/>
                    <a:gd name="connsiteX11" fmla="*/ 569741 w 1624818"/>
                    <a:gd name="connsiteY11" fmla="*/ 422098 h 471335"/>
                    <a:gd name="connsiteX12" fmla="*/ 618978 w 1624818"/>
                    <a:gd name="connsiteY12" fmla="*/ 436166 h 471335"/>
                    <a:gd name="connsiteX13" fmla="*/ 731520 w 1624818"/>
                    <a:gd name="connsiteY13" fmla="*/ 436166 h 471335"/>
                    <a:gd name="connsiteX14" fmla="*/ 766689 w 1624818"/>
                    <a:gd name="connsiteY14" fmla="*/ 429132 h 471335"/>
                    <a:gd name="connsiteX15" fmla="*/ 787790 w 1624818"/>
                    <a:gd name="connsiteY15" fmla="*/ 436166 h 471335"/>
                    <a:gd name="connsiteX16" fmla="*/ 851095 w 1624818"/>
                    <a:gd name="connsiteY16" fmla="*/ 429132 h 471335"/>
                    <a:gd name="connsiteX17" fmla="*/ 872197 w 1624818"/>
                    <a:gd name="connsiteY17" fmla="*/ 422098 h 471335"/>
                    <a:gd name="connsiteX18" fmla="*/ 942535 w 1624818"/>
                    <a:gd name="connsiteY18" fmla="*/ 436166 h 471335"/>
                    <a:gd name="connsiteX19" fmla="*/ 1048043 w 1624818"/>
                    <a:gd name="connsiteY19" fmla="*/ 429132 h 471335"/>
                    <a:gd name="connsiteX20" fmla="*/ 1069144 w 1624818"/>
                    <a:gd name="connsiteY20" fmla="*/ 415064 h 471335"/>
                    <a:gd name="connsiteX21" fmla="*/ 1181686 w 1624818"/>
                    <a:gd name="connsiteY21" fmla="*/ 408031 h 471335"/>
                    <a:gd name="connsiteX22" fmla="*/ 1195753 w 1624818"/>
                    <a:gd name="connsiteY22" fmla="*/ 386929 h 471335"/>
                    <a:gd name="connsiteX23" fmla="*/ 1237957 w 1624818"/>
                    <a:gd name="connsiteY23" fmla="*/ 365827 h 471335"/>
                    <a:gd name="connsiteX24" fmla="*/ 1266092 w 1624818"/>
                    <a:gd name="connsiteY24" fmla="*/ 337692 h 471335"/>
                    <a:gd name="connsiteX25" fmla="*/ 1287193 w 1624818"/>
                    <a:gd name="connsiteY25" fmla="*/ 330658 h 471335"/>
                    <a:gd name="connsiteX26" fmla="*/ 1294227 w 1624818"/>
                    <a:gd name="connsiteY26" fmla="*/ 309557 h 471335"/>
                    <a:gd name="connsiteX27" fmla="*/ 1329397 w 1624818"/>
                    <a:gd name="connsiteY27" fmla="*/ 288455 h 471335"/>
                    <a:gd name="connsiteX28" fmla="*/ 1371600 w 1624818"/>
                    <a:gd name="connsiteY28" fmla="*/ 246252 h 471335"/>
                    <a:gd name="connsiteX29" fmla="*/ 1392701 w 1624818"/>
                    <a:gd name="connsiteY29" fmla="*/ 204049 h 471335"/>
                    <a:gd name="connsiteX30" fmla="*/ 1420837 w 1624818"/>
                    <a:gd name="connsiteY30" fmla="*/ 189981 h 471335"/>
                    <a:gd name="connsiteX31" fmla="*/ 1434904 w 1624818"/>
                    <a:gd name="connsiteY31" fmla="*/ 168880 h 471335"/>
                    <a:gd name="connsiteX32" fmla="*/ 1477107 w 1624818"/>
                    <a:gd name="connsiteY32" fmla="*/ 147778 h 471335"/>
                    <a:gd name="connsiteX33" fmla="*/ 1512277 w 1624818"/>
                    <a:gd name="connsiteY33" fmla="*/ 112609 h 471335"/>
                    <a:gd name="connsiteX34" fmla="*/ 1519310 w 1624818"/>
                    <a:gd name="connsiteY34" fmla="*/ 91507 h 471335"/>
                    <a:gd name="connsiteX35" fmla="*/ 1540412 w 1624818"/>
                    <a:gd name="connsiteY35" fmla="*/ 77440 h 471335"/>
                    <a:gd name="connsiteX36" fmla="*/ 1554480 w 1624818"/>
                    <a:gd name="connsiteY36" fmla="*/ 56338 h 471335"/>
                    <a:gd name="connsiteX37" fmla="*/ 1575581 w 1624818"/>
                    <a:gd name="connsiteY37" fmla="*/ 35237 h 471335"/>
                    <a:gd name="connsiteX38" fmla="*/ 1582615 w 1624818"/>
                    <a:gd name="connsiteY38" fmla="*/ 7101 h 471335"/>
                    <a:gd name="connsiteX39" fmla="*/ 1624818 w 1624818"/>
                    <a:gd name="connsiteY39" fmla="*/ 67 h 471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624818" h="471335">
                      <a:moveTo>
                        <a:pt x="0" y="464301"/>
                      </a:moveTo>
                      <a:cubicBezTo>
                        <a:pt x="16412" y="466646"/>
                        <a:pt x="32658" y="471335"/>
                        <a:pt x="49237" y="471335"/>
                      </a:cubicBezTo>
                      <a:cubicBezTo>
                        <a:pt x="89003" y="471335"/>
                        <a:pt x="96934" y="467159"/>
                        <a:pt x="126609" y="457267"/>
                      </a:cubicBezTo>
                      <a:cubicBezTo>
                        <a:pt x="203017" y="399962"/>
                        <a:pt x="118471" y="449865"/>
                        <a:pt x="161778" y="464301"/>
                      </a:cubicBezTo>
                      <a:cubicBezTo>
                        <a:pt x="173756" y="468294"/>
                        <a:pt x="185125" y="454667"/>
                        <a:pt x="196947" y="450234"/>
                      </a:cubicBezTo>
                      <a:cubicBezTo>
                        <a:pt x="203889" y="447631"/>
                        <a:pt x="211015" y="445545"/>
                        <a:pt x="218049" y="443200"/>
                      </a:cubicBezTo>
                      <a:cubicBezTo>
                        <a:pt x="266957" y="492108"/>
                        <a:pt x="219593" y="455919"/>
                        <a:pt x="344658" y="450234"/>
                      </a:cubicBezTo>
                      <a:cubicBezTo>
                        <a:pt x="361220" y="449481"/>
                        <a:pt x="377483" y="454923"/>
                        <a:pt x="393895" y="457267"/>
                      </a:cubicBezTo>
                      <a:cubicBezTo>
                        <a:pt x="399389" y="454520"/>
                        <a:pt x="432783" y="436166"/>
                        <a:pt x="443132" y="436166"/>
                      </a:cubicBezTo>
                      <a:cubicBezTo>
                        <a:pt x="452799" y="436166"/>
                        <a:pt x="461941" y="440656"/>
                        <a:pt x="471267" y="443200"/>
                      </a:cubicBezTo>
                      <a:cubicBezTo>
                        <a:pt x="487735" y="447691"/>
                        <a:pt x="504092" y="452578"/>
                        <a:pt x="520504" y="457267"/>
                      </a:cubicBezTo>
                      <a:cubicBezTo>
                        <a:pt x="569741" y="440855"/>
                        <a:pt x="558018" y="457268"/>
                        <a:pt x="569741" y="422098"/>
                      </a:cubicBezTo>
                      <a:cubicBezTo>
                        <a:pt x="586153" y="426787"/>
                        <a:pt x="601932" y="435269"/>
                        <a:pt x="618978" y="436166"/>
                      </a:cubicBezTo>
                      <a:cubicBezTo>
                        <a:pt x="777803" y="444525"/>
                        <a:pt x="653811" y="416739"/>
                        <a:pt x="731520" y="436166"/>
                      </a:cubicBezTo>
                      <a:cubicBezTo>
                        <a:pt x="743243" y="433821"/>
                        <a:pt x="754734" y="429132"/>
                        <a:pt x="766689" y="429132"/>
                      </a:cubicBezTo>
                      <a:cubicBezTo>
                        <a:pt x="774103" y="429132"/>
                        <a:pt x="780376" y="436166"/>
                        <a:pt x="787790" y="436166"/>
                      </a:cubicBezTo>
                      <a:cubicBezTo>
                        <a:pt x="809022" y="436166"/>
                        <a:pt x="829993" y="431477"/>
                        <a:pt x="851095" y="429132"/>
                      </a:cubicBezTo>
                      <a:cubicBezTo>
                        <a:pt x="858129" y="426787"/>
                        <a:pt x="864783" y="422098"/>
                        <a:pt x="872197" y="422098"/>
                      </a:cubicBezTo>
                      <a:cubicBezTo>
                        <a:pt x="904525" y="422098"/>
                        <a:pt x="916550" y="427504"/>
                        <a:pt x="942535" y="436166"/>
                      </a:cubicBezTo>
                      <a:cubicBezTo>
                        <a:pt x="977704" y="433821"/>
                        <a:pt x="1013275" y="434927"/>
                        <a:pt x="1048043" y="429132"/>
                      </a:cubicBezTo>
                      <a:cubicBezTo>
                        <a:pt x="1056382" y="427742"/>
                        <a:pt x="1060794" y="416382"/>
                        <a:pt x="1069144" y="415064"/>
                      </a:cubicBezTo>
                      <a:cubicBezTo>
                        <a:pt x="1106271" y="409202"/>
                        <a:pt x="1144172" y="410375"/>
                        <a:pt x="1181686" y="408031"/>
                      </a:cubicBezTo>
                      <a:cubicBezTo>
                        <a:pt x="1186375" y="400997"/>
                        <a:pt x="1189775" y="392907"/>
                        <a:pt x="1195753" y="386929"/>
                      </a:cubicBezTo>
                      <a:cubicBezTo>
                        <a:pt x="1209388" y="373294"/>
                        <a:pt x="1220795" y="371548"/>
                        <a:pt x="1237957" y="365827"/>
                      </a:cubicBezTo>
                      <a:cubicBezTo>
                        <a:pt x="1247335" y="356449"/>
                        <a:pt x="1255300" y="345401"/>
                        <a:pt x="1266092" y="337692"/>
                      </a:cubicBezTo>
                      <a:cubicBezTo>
                        <a:pt x="1272125" y="333383"/>
                        <a:pt x="1281950" y="335901"/>
                        <a:pt x="1287193" y="330658"/>
                      </a:cubicBezTo>
                      <a:cubicBezTo>
                        <a:pt x="1292436" y="325415"/>
                        <a:pt x="1288984" y="314800"/>
                        <a:pt x="1294227" y="309557"/>
                      </a:cubicBezTo>
                      <a:cubicBezTo>
                        <a:pt x="1303894" y="299890"/>
                        <a:pt x="1318816" y="297112"/>
                        <a:pt x="1329397" y="288455"/>
                      </a:cubicBezTo>
                      <a:cubicBezTo>
                        <a:pt x="1344795" y="275857"/>
                        <a:pt x="1371600" y="246252"/>
                        <a:pt x="1371600" y="246252"/>
                      </a:cubicBezTo>
                      <a:cubicBezTo>
                        <a:pt x="1403274" y="293766"/>
                        <a:pt x="1370091" y="253791"/>
                        <a:pt x="1392701" y="204049"/>
                      </a:cubicBezTo>
                      <a:cubicBezTo>
                        <a:pt x="1397040" y="194503"/>
                        <a:pt x="1411458" y="194670"/>
                        <a:pt x="1420837" y="189981"/>
                      </a:cubicBezTo>
                      <a:cubicBezTo>
                        <a:pt x="1425526" y="182947"/>
                        <a:pt x="1428927" y="174857"/>
                        <a:pt x="1434904" y="168880"/>
                      </a:cubicBezTo>
                      <a:cubicBezTo>
                        <a:pt x="1448539" y="155245"/>
                        <a:pt x="1459945" y="153499"/>
                        <a:pt x="1477107" y="147778"/>
                      </a:cubicBezTo>
                      <a:cubicBezTo>
                        <a:pt x="1493604" y="98290"/>
                        <a:pt x="1468816" y="156071"/>
                        <a:pt x="1512277" y="112609"/>
                      </a:cubicBezTo>
                      <a:cubicBezTo>
                        <a:pt x="1517520" y="107366"/>
                        <a:pt x="1514678" y="97297"/>
                        <a:pt x="1519310" y="91507"/>
                      </a:cubicBezTo>
                      <a:cubicBezTo>
                        <a:pt x="1524591" y="84906"/>
                        <a:pt x="1533378" y="82129"/>
                        <a:pt x="1540412" y="77440"/>
                      </a:cubicBezTo>
                      <a:cubicBezTo>
                        <a:pt x="1545101" y="70406"/>
                        <a:pt x="1549068" y="62832"/>
                        <a:pt x="1554480" y="56338"/>
                      </a:cubicBezTo>
                      <a:cubicBezTo>
                        <a:pt x="1560848" y="48696"/>
                        <a:pt x="1570646" y="43874"/>
                        <a:pt x="1575581" y="35237"/>
                      </a:cubicBezTo>
                      <a:cubicBezTo>
                        <a:pt x="1580377" y="26843"/>
                        <a:pt x="1574748" y="12720"/>
                        <a:pt x="1582615" y="7101"/>
                      </a:cubicBezTo>
                      <a:cubicBezTo>
                        <a:pt x="1594220" y="-1189"/>
                        <a:pt x="1624818" y="67"/>
                        <a:pt x="1624818" y="67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B2062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1" i="0" u="none" strike="noStrike" cap="none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latin typeface="Neo Sans Std" panose="020B0504030504040204" pitchFamily="34" charset="0"/>
                  </a:endParaRPr>
                </a:p>
              </p:txBody>
            </p:sp>
            <p:cxnSp>
              <p:nvCxnSpPr>
                <p:cNvPr id="29" name="Gerade Verbindung 23">
                  <a:extLst>
                    <a:ext uri="{FF2B5EF4-FFF2-40B4-BE49-F238E27FC236}">
                      <a16:creationId xmlns:a16="http://schemas.microsoft.com/office/drawing/2014/main" id="{A0E53127-90B2-4A3A-BCF6-D938DABFF466}"/>
                    </a:ext>
                  </a:extLst>
                </p:cNvPr>
                <p:cNvCxnSpPr/>
                <p:nvPr/>
              </p:nvCxnSpPr>
              <p:spPr bwMode="auto">
                <a:xfrm>
                  <a:off x="5077492" y="3224704"/>
                  <a:ext cx="218351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accent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0" name="Rechteck 29">
                  <a:extLst>
                    <a:ext uri="{FF2B5EF4-FFF2-40B4-BE49-F238E27FC236}">
                      <a16:creationId xmlns:a16="http://schemas.microsoft.com/office/drawing/2014/main" id="{88B22F61-3257-47CF-8CBD-58BC84EAFB51}"/>
                    </a:ext>
                  </a:extLst>
                </p:cNvPr>
                <p:cNvSpPr/>
                <p:nvPr/>
              </p:nvSpPr>
              <p:spPr>
                <a:xfrm>
                  <a:off x="6594265" y="3756370"/>
                  <a:ext cx="666741" cy="2711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>
                    <a:lnSpc>
                      <a:spcPct val="105000"/>
                    </a:lnSpc>
                    <a:spcAft>
                      <a:spcPts val="1200"/>
                    </a:spcAft>
                  </a:pPr>
                  <a:r>
                    <a:rPr lang="en-US" sz="1100" dirty="0"/>
                    <a:t>Time</a:t>
                  </a:r>
                </a:p>
              </p:txBody>
            </p:sp>
            <p:sp>
              <p:nvSpPr>
                <p:cNvPr id="31" name="Rechteck 30">
                  <a:extLst>
                    <a:ext uri="{FF2B5EF4-FFF2-40B4-BE49-F238E27FC236}">
                      <a16:creationId xmlns:a16="http://schemas.microsoft.com/office/drawing/2014/main" id="{EACCAEE5-C867-4EF0-BFC8-FFA6E2799197}"/>
                    </a:ext>
                  </a:extLst>
                </p:cNvPr>
                <p:cNvSpPr/>
                <p:nvPr/>
              </p:nvSpPr>
              <p:spPr>
                <a:xfrm>
                  <a:off x="5357163" y="2980757"/>
                  <a:ext cx="1046966" cy="2562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05000"/>
                    </a:lnSpc>
                    <a:spcAft>
                      <a:spcPts val="1200"/>
                    </a:spcAft>
                  </a:pPr>
                  <a:r>
                    <a:rPr lang="en-US" sz="1100" i="1" dirty="0">
                      <a:solidFill>
                        <a:srgbClr val="C00000"/>
                      </a:solidFill>
                    </a:rPr>
                    <a:t>Threshold</a:t>
                  </a:r>
                </a:p>
              </p:txBody>
            </p:sp>
            <p:sp>
              <p:nvSpPr>
                <p:cNvPr id="32" name="Pfeil nach unten 27">
                  <a:extLst>
                    <a:ext uri="{FF2B5EF4-FFF2-40B4-BE49-F238E27FC236}">
                      <a16:creationId xmlns:a16="http://schemas.microsoft.com/office/drawing/2014/main" id="{81819077-90A9-4198-9E15-201823FA0882}"/>
                    </a:ext>
                  </a:extLst>
                </p:cNvPr>
                <p:cNvSpPr/>
                <p:nvPr/>
              </p:nvSpPr>
              <p:spPr bwMode="auto">
                <a:xfrm rot="13500000">
                  <a:off x="6881484" y="2396062"/>
                  <a:ext cx="211060" cy="873145"/>
                </a:xfrm>
                <a:prstGeom prst="downArrow">
                  <a:avLst/>
                </a:prstGeom>
                <a:noFill/>
                <a:ln w="12700" cap="flat" cmpd="sng" algn="ctr">
                  <a:solidFill>
                    <a:schemeClr val="tx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1" i="0" u="none" strike="noStrike" cap="none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latin typeface="Neo Sans Std" panose="020B0504030504040204" pitchFamily="34" charset="0"/>
                  </a:endParaRPr>
                </a:p>
              </p:txBody>
            </p:sp>
            <p:sp>
              <p:nvSpPr>
                <p:cNvPr id="33" name="Rechteck 32">
                  <a:extLst>
                    <a:ext uri="{FF2B5EF4-FFF2-40B4-BE49-F238E27FC236}">
                      <a16:creationId xmlns:a16="http://schemas.microsoft.com/office/drawing/2014/main" id="{92910EB2-A33F-4914-A09B-D8C126A1F5A8}"/>
                    </a:ext>
                  </a:extLst>
                </p:cNvPr>
                <p:cNvSpPr/>
                <p:nvPr/>
              </p:nvSpPr>
              <p:spPr>
                <a:xfrm rot="16200000">
                  <a:off x="4249504" y="2842498"/>
                  <a:ext cx="1373817" cy="2562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>
                    <a:lnSpc>
                      <a:spcPct val="105000"/>
                    </a:lnSpc>
                    <a:spcAft>
                      <a:spcPts val="1200"/>
                    </a:spcAft>
                  </a:pPr>
                  <a:r>
                    <a:rPr lang="en-US" sz="1100" dirty="0"/>
                    <a:t>Condition Index</a:t>
                  </a:r>
                </a:p>
              </p:txBody>
            </p:sp>
          </p:grpSp>
          <p:sp>
            <p:nvSpPr>
              <p:cNvPr id="34" name="Rechteck 33">
                <a:extLst>
                  <a:ext uri="{FF2B5EF4-FFF2-40B4-BE49-F238E27FC236}">
                    <a16:creationId xmlns:a16="http://schemas.microsoft.com/office/drawing/2014/main" id="{448C2225-5D55-488E-9433-B42F0DD8F344}"/>
                  </a:ext>
                </a:extLst>
              </p:cNvPr>
              <p:cNvSpPr/>
              <p:nvPr/>
            </p:nvSpPr>
            <p:spPr>
              <a:xfrm rot="18807063">
                <a:off x="3033" y="2398254"/>
                <a:ext cx="688667" cy="2562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05000"/>
                  </a:lnSpc>
                  <a:spcAft>
                    <a:spcPts val="1200"/>
                  </a:spcAft>
                </a:pPr>
                <a:r>
                  <a:rPr lang="en-US" sz="1100" dirty="0"/>
                  <a:t>Damage</a:t>
                </a:r>
              </a:p>
            </p:txBody>
          </p:sp>
        </p:grpSp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0741DF2D-F205-4E1C-B75E-28A5CADED34E}"/>
              </a:ext>
            </a:extLst>
          </p:cNvPr>
          <p:cNvGrpSpPr/>
          <p:nvPr/>
        </p:nvGrpSpPr>
        <p:grpSpPr>
          <a:xfrm>
            <a:off x="5420090" y="1996540"/>
            <a:ext cx="3057068" cy="1781868"/>
            <a:chOff x="5685776" y="2293866"/>
            <a:chExt cx="3057068" cy="1781868"/>
          </a:xfrm>
        </p:grpSpPr>
        <p:sp>
          <p:nvSpPr>
            <p:cNvPr id="45" name="Rechteck: abgerundete Ecken 44">
              <a:extLst>
                <a:ext uri="{FF2B5EF4-FFF2-40B4-BE49-F238E27FC236}">
                  <a16:creationId xmlns:a16="http://schemas.microsoft.com/office/drawing/2014/main" id="{FEFC03C6-0942-435C-B6AF-51F059311585}"/>
                </a:ext>
              </a:extLst>
            </p:cNvPr>
            <p:cNvSpPr/>
            <p:nvPr/>
          </p:nvSpPr>
          <p:spPr bwMode="auto">
            <a:xfrm>
              <a:off x="5685776" y="2293866"/>
              <a:ext cx="3057068" cy="1781868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Neo Sans Std" panose="020B0504030504040204" pitchFamily="34" charset="0"/>
              </a:endParaRPr>
            </a:p>
          </p:txBody>
        </p:sp>
        <p:pic>
          <p:nvPicPr>
            <p:cNvPr id="70" name="Grafik 69">
              <a:extLst>
                <a:ext uri="{FF2B5EF4-FFF2-40B4-BE49-F238E27FC236}">
                  <a16:creationId xmlns:a16="http://schemas.microsoft.com/office/drawing/2014/main" id="{89E91A62-FACD-49BC-8423-09EC11B5E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7943" y="2804931"/>
              <a:ext cx="2693872" cy="792545"/>
            </a:xfrm>
            <a:prstGeom prst="rect">
              <a:avLst/>
            </a:prstGeom>
          </p:spPr>
        </p:pic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91E3D6A3-5226-4AA1-94F1-2FDA5411C31B}"/>
                </a:ext>
              </a:extLst>
            </p:cNvPr>
            <p:cNvSpPr txBox="1"/>
            <p:nvPr/>
          </p:nvSpPr>
          <p:spPr bwMode="auto">
            <a:xfrm>
              <a:off x="5839242" y="3721392"/>
              <a:ext cx="2440364" cy="2000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700" dirty="0"/>
                <a:t>Source: http://www.rbts.com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8C617C2-2B69-45C5-844E-655E87BF1D22}"/>
              </a:ext>
            </a:extLst>
          </p:cNvPr>
          <p:cNvGrpSpPr/>
          <p:nvPr/>
        </p:nvGrpSpPr>
        <p:grpSpPr>
          <a:xfrm>
            <a:off x="5646804" y="2363224"/>
            <a:ext cx="3057068" cy="1781868"/>
            <a:chOff x="5780343" y="3066082"/>
            <a:chExt cx="3057068" cy="1781868"/>
          </a:xfrm>
        </p:grpSpPr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A495A25E-2253-4ACD-B2A2-32DABF3FE62E}"/>
                </a:ext>
              </a:extLst>
            </p:cNvPr>
            <p:cNvGrpSpPr/>
            <p:nvPr/>
          </p:nvGrpSpPr>
          <p:grpSpPr>
            <a:xfrm>
              <a:off x="5780343" y="3066082"/>
              <a:ext cx="3057068" cy="1781868"/>
              <a:chOff x="5685776" y="2293866"/>
              <a:chExt cx="3057068" cy="1781868"/>
            </a:xfrm>
          </p:grpSpPr>
          <p:sp>
            <p:nvSpPr>
              <p:cNvPr id="53" name="Rechteck: abgerundete Ecken 52">
                <a:extLst>
                  <a:ext uri="{FF2B5EF4-FFF2-40B4-BE49-F238E27FC236}">
                    <a16:creationId xmlns:a16="http://schemas.microsoft.com/office/drawing/2014/main" id="{FC97C199-738C-4F99-9ACE-78AC06B5883B}"/>
                  </a:ext>
                </a:extLst>
              </p:cNvPr>
              <p:cNvSpPr/>
              <p:nvPr/>
            </p:nvSpPr>
            <p:spPr bwMode="auto">
              <a:xfrm>
                <a:off x="5685776" y="2293866"/>
                <a:ext cx="3057068" cy="1781868"/>
              </a:xfrm>
              <a:prstGeom prst="roundRect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1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Neo Sans Std" panose="020B0504030504040204" pitchFamily="34" charset="0"/>
                </a:endParaRPr>
              </a:p>
            </p:txBody>
          </p:sp>
          <p:sp>
            <p:nvSpPr>
              <p:cNvPr id="58" name="Textfeld 57">
                <a:extLst>
                  <a:ext uri="{FF2B5EF4-FFF2-40B4-BE49-F238E27FC236}">
                    <a16:creationId xmlns:a16="http://schemas.microsoft.com/office/drawing/2014/main" id="{E341E3EC-69ED-40FD-AD66-0EBC134192F7}"/>
                  </a:ext>
                </a:extLst>
              </p:cNvPr>
              <p:cNvSpPr txBox="1"/>
              <p:nvPr/>
            </p:nvSpPr>
            <p:spPr bwMode="auto">
              <a:xfrm>
                <a:off x="5839242" y="3721392"/>
                <a:ext cx="2440364" cy="2000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e-DE" sz="700" dirty="0"/>
                  <a:t>Source: http://www.rbts.com</a:t>
                </a:r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12EBA7FC-90C8-44C7-9112-4570F6D26E26}"/>
                </a:ext>
              </a:extLst>
            </p:cNvPr>
            <p:cNvGrpSpPr/>
            <p:nvPr/>
          </p:nvGrpSpPr>
          <p:grpSpPr>
            <a:xfrm>
              <a:off x="5899765" y="3273339"/>
              <a:ext cx="2818223" cy="1196697"/>
              <a:chOff x="5921797" y="3277700"/>
              <a:chExt cx="2818223" cy="1196697"/>
            </a:xfrm>
          </p:grpSpPr>
          <p:pic>
            <p:nvPicPr>
              <p:cNvPr id="51" name="Grafik 50">
                <a:extLst>
                  <a:ext uri="{FF2B5EF4-FFF2-40B4-BE49-F238E27FC236}">
                    <a16:creationId xmlns:a16="http://schemas.microsoft.com/office/drawing/2014/main" id="{F4A7B4D7-125D-48EE-8A71-B217EBE9D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1797" y="3277700"/>
                <a:ext cx="2818223" cy="1196697"/>
              </a:xfrm>
              <a:prstGeom prst="rect">
                <a:avLst/>
              </a:prstGeom>
            </p:spPr>
          </p:pic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C11E6D29-9BBD-45DC-AA95-5FDA9912FB90}"/>
                  </a:ext>
                </a:extLst>
              </p:cNvPr>
              <p:cNvSpPr/>
              <p:nvPr/>
            </p:nvSpPr>
            <p:spPr bwMode="auto">
              <a:xfrm>
                <a:off x="5921797" y="3277700"/>
                <a:ext cx="1058780" cy="203047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1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Neo Sans Std" panose="020B0504030504040204" pitchFamily="34" charset="0"/>
                </a:endParaRPr>
              </a:p>
            </p:txBody>
          </p:sp>
          <p:sp>
            <p:nvSpPr>
              <p:cNvPr id="59" name="Rechteck 58">
                <a:extLst>
                  <a:ext uri="{FF2B5EF4-FFF2-40B4-BE49-F238E27FC236}">
                    <a16:creationId xmlns:a16="http://schemas.microsoft.com/office/drawing/2014/main" id="{251DF3EA-5DEC-48E2-A1DE-C6443B8A0A56}"/>
                  </a:ext>
                </a:extLst>
              </p:cNvPr>
              <p:cNvSpPr/>
              <p:nvPr/>
            </p:nvSpPr>
            <p:spPr bwMode="auto">
              <a:xfrm>
                <a:off x="8036247" y="4206093"/>
                <a:ext cx="592519" cy="200235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1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Neo Sans Std" panose="020B0504030504040204" pitchFamily="34" charset="0"/>
                </a:endParaRPr>
              </a:p>
            </p:txBody>
          </p:sp>
        </p:grp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58E52524-88DC-4E74-AA32-8AC3B5BF85D3}"/>
              </a:ext>
            </a:extLst>
          </p:cNvPr>
          <p:cNvGrpSpPr/>
          <p:nvPr/>
        </p:nvGrpSpPr>
        <p:grpSpPr>
          <a:xfrm>
            <a:off x="5113121" y="881609"/>
            <a:ext cx="2831650" cy="3132998"/>
            <a:chOff x="4767791" y="1123891"/>
            <a:chExt cx="2831650" cy="3132998"/>
          </a:xfrm>
        </p:grpSpPr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8895912D-BE63-48B0-B64A-E7FA0A380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3484" y="2874237"/>
              <a:ext cx="2095957" cy="10328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1D99B4A1-D7BC-41CE-8511-1D88F7764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7088" y="1447128"/>
              <a:ext cx="2028748" cy="1414854"/>
            </a:xfrm>
            <a:prstGeom prst="rect">
              <a:avLst/>
            </a:prstGeom>
          </p:spPr>
        </p:pic>
        <p:sp>
          <p:nvSpPr>
            <p:cNvPr id="68" name="Geschweifte Klammer rechts 67">
              <a:extLst>
                <a:ext uri="{FF2B5EF4-FFF2-40B4-BE49-F238E27FC236}">
                  <a16:creationId xmlns:a16="http://schemas.microsoft.com/office/drawing/2014/main" id="{66B0AEF5-268A-411D-B870-9D62EB8543CB}"/>
                </a:ext>
              </a:extLst>
            </p:cNvPr>
            <p:cNvSpPr/>
            <p:nvPr/>
          </p:nvSpPr>
          <p:spPr bwMode="auto">
            <a:xfrm flipH="1">
              <a:off x="4767791" y="1409889"/>
              <a:ext cx="469914" cy="2396495"/>
            </a:xfrm>
            <a:prstGeom prst="righ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Neo Sans Std" panose="020B0504030504040204" pitchFamily="34" charset="0"/>
              </a:endParaRPr>
            </a:p>
          </p:txBody>
        </p:sp>
        <p:sp>
          <p:nvSpPr>
            <p:cNvPr id="69" name="Textplatzhalter 3">
              <a:extLst>
                <a:ext uri="{FF2B5EF4-FFF2-40B4-BE49-F238E27FC236}">
                  <a16:creationId xmlns:a16="http://schemas.microsoft.com/office/drawing/2014/main" id="{BD622304-C7E4-4729-80AD-1A330B34F795}"/>
                </a:ext>
              </a:extLst>
            </p:cNvPr>
            <p:cNvSpPr txBox="1">
              <a:spLocks/>
            </p:cNvSpPr>
            <p:nvPr/>
          </p:nvSpPr>
          <p:spPr>
            <a:xfrm>
              <a:off x="5896090" y="3961061"/>
              <a:ext cx="1280923" cy="29582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>
              <a:normAutofit lnSpcReduction="10000"/>
            </a:bodyPr>
            <a:lstStyle>
              <a:lvl1pPr marL="280565" indent="0" algn="l" defTabSz="623647" rtl="0" eaLnBrk="0" fontAlgn="base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SzPct val="100000"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6874" indent="0" algn="l" defTabSz="623647" rtl="0" eaLnBrk="0" fontAlgn="base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SzPct val="100000"/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2pPr>
              <a:lvl3pPr marL="934708" indent="0" algn="l" defTabSz="623647" rtl="0" eaLnBrk="0" fontAlgn="base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SzPct val="10000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3pPr>
              <a:lvl4pPr marL="1308286" indent="0" algn="l" defTabSz="623647" rtl="0" eaLnBrk="0" fontAlgn="base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SzPct val="100000"/>
                <a:buChar char="–"/>
                <a:defRPr sz="1100">
                  <a:solidFill>
                    <a:schemeClr val="tx1"/>
                  </a:solidFill>
                  <a:latin typeface="+mn-lt"/>
                </a:defRPr>
              </a:lvl4pPr>
              <a:lvl5pPr marL="1683389" indent="0" algn="l" defTabSz="623647" rtl="0" eaLnBrk="0" fontAlgn="base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SzPct val="100000"/>
                <a:buChar char="•"/>
                <a:defRPr sz="1100">
                  <a:solidFill>
                    <a:schemeClr val="tx1"/>
                  </a:solidFill>
                  <a:latin typeface="+mn-lt"/>
                </a:defRPr>
              </a:lvl5pPr>
              <a:lvl6pPr marL="2058081" indent="-187099" algn="l" defTabSz="623660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345">
                  <a:solidFill>
                    <a:schemeClr val="tx1"/>
                  </a:solidFill>
                  <a:latin typeface="+mn-lt"/>
                </a:defRPr>
              </a:lvl6pPr>
              <a:lvl7pPr marL="2432279" indent="-187099" algn="l" defTabSz="623660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345">
                  <a:solidFill>
                    <a:schemeClr val="tx1"/>
                  </a:solidFill>
                  <a:latin typeface="+mn-lt"/>
                </a:defRPr>
              </a:lvl7pPr>
              <a:lvl8pPr marL="2806475" indent="-187099" algn="l" defTabSz="623660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345">
                  <a:solidFill>
                    <a:schemeClr val="tx1"/>
                  </a:solidFill>
                  <a:latin typeface="+mn-lt"/>
                </a:defRPr>
              </a:lvl8pPr>
              <a:lvl9pPr marL="3180672" indent="-187099" algn="l" defTabSz="623660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345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algn="ctr">
                <a:spcBef>
                  <a:spcPts val="0"/>
                </a:spcBef>
                <a:defRPr/>
              </a:pPr>
              <a:r>
                <a:rPr lang="de-DE" sz="1400" kern="0" dirty="0"/>
                <a:t>Hardware</a:t>
              </a:r>
            </a:p>
          </p:txBody>
        </p:sp>
        <p:sp>
          <p:nvSpPr>
            <p:cNvPr id="71" name="Textplatzhalter 3">
              <a:extLst>
                <a:ext uri="{FF2B5EF4-FFF2-40B4-BE49-F238E27FC236}">
                  <a16:creationId xmlns:a16="http://schemas.microsoft.com/office/drawing/2014/main" id="{8EF5A5A9-9A0E-459E-9727-90407F99E182}"/>
                </a:ext>
              </a:extLst>
            </p:cNvPr>
            <p:cNvSpPr txBox="1">
              <a:spLocks/>
            </p:cNvSpPr>
            <p:nvPr/>
          </p:nvSpPr>
          <p:spPr>
            <a:xfrm>
              <a:off x="5896829" y="1123891"/>
              <a:ext cx="1280923" cy="29582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>
              <a:normAutofit lnSpcReduction="10000"/>
            </a:bodyPr>
            <a:lstStyle>
              <a:lvl1pPr marL="280565" indent="0" algn="l" defTabSz="623647" rtl="0" eaLnBrk="0" fontAlgn="base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SzPct val="100000"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6874" indent="0" algn="l" defTabSz="623647" rtl="0" eaLnBrk="0" fontAlgn="base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SzPct val="100000"/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2pPr>
              <a:lvl3pPr marL="934708" indent="0" algn="l" defTabSz="623647" rtl="0" eaLnBrk="0" fontAlgn="base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SzPct val="10000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3pPr>
              <a:lvl4pPr marL="1308286" indent="0" algn="l" defTabSz="623647" rtl="0" eaLnBrk="0" fontAlgn="base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SzPct val="100000"/>
                <a:buChar char="–"/>
                <a:defRPr sz="1100">
                  <a:solidFill>
                    <a:schemeClr val="tx1"/>
                  </a:solidFill>
                  <a:latin typeface="+mn-lt"/>
                </a:defRPr>
              </a:lvl4pPr>
              <a:lvl5pPr marL="1683389" indent="0" algn="l" defTabSz="623647" rtl="0" eaLnBrk="0" fontAlgn="base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SzPct val="100000"/>
                <a:buChar char="•"/>
                <a:defRPr sz="1100">
                  <a:solidFill>
                    <a:schemeClr val="tx1"/>
                  </a:solidFill>
                  <a:latin typeface="+mn-lt"/>
                </a:defRPr>
              </a:lvl5pPr>
              <a:lvl6pPr marL="2058081" indent="-187099" algn="l" defTabSz="623660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345">
                  <a:solidFill>
                    <a:schemeClr val="tx1"/>
                  </a:solidFill>
                  <a:latin typeface="+mn-lt"/>
                </a:defRPr>
              </a:lvl6pPr>
              <a:lvl7pPr marL="2432279" indent="-187099" algn="l" defTabSz="623660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345">
                  <a:solidFill>
                    <a:schemeClr val="tx1"/>
                  </a:solidFill>
                  <a:latin typeface="+mn-lt"/>
                </a:defRPr>
              </a:lvl7pPr>
              <a:lvl8pPr marL="2806475" indent="-187099" algn="l" defTabSz="623660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345">
                  <a:solidFill>
                    <a:schemeClr val="tx1"/>
                  </a:solidFill>
                  <a:latin typeface="+mn-lt"/>
                </a:defRPr>
              </a:lvl8pPr>
              <a:lvl9pPr marL="3180672" indent="-187099" algn="l" defTabSz="623660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345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algn="ctr">
                <a:spcBef>
                  <a:spcPts val="0"/>
                </a:spcBef>
                <a:defRPr/>
              </a:pPr>
              <a:r>
                <a:rPr lang="de-DE" sz="1400" kern="0" dirty="0"/>
                <a:t>Software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012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8" grpId="0"/>
      <p:bldP spid="10" grpId="0" animBg="1"/>
      <p:bldP spid="11" grpId="0" animBg="1"/>
      <p:bldP spid="12" grpId="0" animBg="1"/>
      <p:bldP spid="20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AF004DA-C750-4E2D-94FA-9ED331AD5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Verbrennungsschwingungen</a:t>
            </a:r>
          </a:p>
        </p:txBody>
      </p:sp>
      <p:pic>
        <p:nvPicPr>
          <p:cNvPr id="5" name="turb_r06_l44_3D_1080p">
            <a:hlinkClick r:id="" action="ppaction://media"/>
            <a:extLst>
              <a:ext uri="{FF2B5EF4-FFF2-40B4-BE49-F238E27FC236}">
                <a16:creationId xmlns:a16="http://schemas.microsoft.com/office/drawing/2014/main" id="{6FC762B5-AC9E-4768-8147-A260D012D8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5730" y="1216297"/>
            <a:ext cx="5892176" cy="274002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5A1A256-4B9C-4D93-A44C-E4F1F165AACD}"/>
              </a:ext>
            </a:extLst>
          </p:cNvPr>
          <p:cNvSpPr txBox="1"/>
          <p:nvPr/>
        </p:nvSpPr>
        <p:spPr>
          <a:xfrm>
            <a:off x="3054080" y="4136628"/>
            <a:ext cx="2675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Liberation Sans Regular" charset="0"/>
                <a:ea typeface="PingFang SC Regular" charset="0"/>
                <a:cs typeface="PingFang SC Regular" charset="0"/>
                <a:sym typeface="Liberation Sans Regular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Liberation Sans Regular" charset="0"/>
                <a:ea typeface="PingFang SC Regular" charset="0"/>
                <a:cs typeface="PingFang SC Regular" charset="0"/>
                <a:sym typeface="Liberation Sans Regular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Liberation Sans Regular" charset="0"/>
                <a:ea typeface="PingFang SC Regular" charset="0"/>
                <a:cs typeface="PingFang SC Regular" charset="0"/>
                <a:sym typeface="Liberation Sans Regular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Liberation Sans Regular" charset="0"/>
                <a:ea typeface="PingFang SC Regular" charset="0"/>
                <a:cs typeface="PingFang SC Regular" charset="0"/>
                <a:sym typeface="Liberation Sans Regular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Liberation Sans Regular" charset="0"/>
                <a:ea typeface="PingFang SC Regular" charset="0"/>
                <a:cs typeface="PingFang SC Regular" charset="0"/>
                <a:sym typeface="Liberation Sans Regular" charset="0"/>
              </a:defRPr>
            </a:lvl5pPr>
            <a:lvl6pPr marL="2286000" algn="l" defTabSz="457200" rtl="0" eaLnBrk="1" latinLnBrk="0" hangingPunct="1">
              <a:defRPr sz="3800" kern="1200">
                <a:solidFill>
                  <a:srgbClr val="000000"/>
                </a:solidFill>
                <a:latin typeface="Liberation Sans Regular" charset="0"/>
                <a:ea typeface="PingFang SC Regular" charset="0"/>
                <a:cs typeface="PingFang SC Regular" charset="0"/>
                <a:sym typeface="Liberation Sans Regular" charset="0"/>
              </a:defRPr>
            </a:lvl6pPr>
            <a:lvl7pPr marL="2743200" algn="l" defTabSz="457200" rtl="0" eaLnBrk="1" latinLnBrk="0" hangingPunct="1">
              <a:defRPr sz="3800" kern="1200">
                <a:solidFill>
                  <a:srgbClr val="000000"/>
                </a:solidFill>
                <a:latin typeface="Liberation Sans Regular" charset="0"/>
                <a:ea typeface="PingFang SC Regular" charset="0"/>
                <a:cs typeface="PingFang SC Regular" charset="0"/>
                <a:sym typeface="Liberation Sans Regular" charset="0"/>
              </a:defRPr>
            </a:lvl7pPr>
            <a:lvl8pPr marL="3200400" algn="l" defTabSz="457200" rtl="0" eaLnBrk="1" latinLnBrk="0" hangingPunct="1">
              <a:defRPr sz="3800" kern="1200">
                <a:solidFill>
                  <a:srgbClr val="000000"/>
                </a:solidFill>
                <a:latin typeface="Liberation Sans Regular" charset="0"/>
                <a:ea typeface="PingFang SC Regular" charset="0"/>
                <a:cs typeface="PingFang SC Regular" charset="0"/>
                <a:sym typeface="Liberation Sans Regular" charset="0"/>
              </a:defRPr>
            </a:lvl8pPr>
            <a:lvl9pPr marL="3657600" algn="l" defTabSz="457200" rtl="0" eaLnBrk="1" latinLnBrk="0" hangingPunct="1">
              <a:defRPr sz="3800" kern="1200">
                <a:solidFill>
                  <a:srgbClr val="000000"/>
                </a:solidFill>
                <a:latin typeface="Liberation Sans Regular" charset="0"/>
                <a:ea typeface="PingFang SC Regular" charset="0"/>
                <a:cs typeface="PingFang SC Regular" charset="0"/>
                <a:sym typeface="Liberation Sans Regular" charset="0"/>
              </a:defRPr>
            </a:lvl9pPr>
          </a:lstStyle>
          <a:p>
            <a:r>
              <a:rPr lang="de-DE" sz="1200" dirty="0">
                <a:solidFill>
                  <a:schemeClr val="tx1"/>
                </a:solidFill>
                <a:latin typeface="+mn-lt"/>
              </a:rPr>
              <a:t>Simulation von Malte Merk, TFD/TUM</a:t>
            </a: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205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7732942-80EB-4632-A379-88F847A7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Use-Case: vorausschauende</a:t>
            </a:r>
            <a:r>
              <a:rPr lang="en-US" dirty="0"/>
              <a:t> </a:t>
            </a:r>
            <a:r>
              <a:rPr lang="de-DE" dirty="0"/>
              <a:t>Instandhaltung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832B637-7776-4687-B152-426DA96DDE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9005" y="645883"/>
            <a:ext cx="8441400" cy="334618"/>
          </a:xfrm>
        </p:spPr>
        <p:txBody>
          <a:bodyPr/>
          <a:lstStyle/>
          <a:p>
            <a:r>
              <a:rPr lang="de-DE" dirty="0"/>
              <a:t>Überwachung von Verbrennungsschwingungen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8434B19-6EB8-4A45-B35E-98CED310CB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413" y="1148215"/>
            <a:ext cx="4320292" cy="3317651"/>
          </a:xfrm>
        </p:spPr>
        <p:txBody>
          <a:bodyPr/>
          <a:lstStyle/>
          <a:p>
            <a:r>
              <a:rPr lang="de-DE" dirty="0"/>
              <a:t>Vorteile: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de-DE" dirty="0"/>
              <a:t>Probleme können frühzeitig bei geplanten Turbinen-Stopps behoben werden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de-DE" dirty="0"/>
              <a:t>Folgeschäden können vermieden werden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de-DE" dirty="0"/>
              <a:t>Keine Strafzahlungen wegen ungeplanter Ausfälle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de-DE" b="1" dirty="0"/>
              <a:t>Geringere Kosten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E1F2479-4C0F-E164-CF50-436A20B26A63}"/>
              </a:ext>
            </a:extLst>
          </p:cNvPr>
          <p:cNvSpPr txBox="1"/>
          <p:nvPr/>
        </p:nvSpPr>
        <p:spPr bwMode="auto">
          <a:xfrm>
            <a:off x="4463348" y="1148215"/>
            <a:ext cx="3480773" cy="12366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77095" tIns="37871" rIns="77095" bIns="3787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80565"/>
            <a:r>
              <a:rPr lang="de-DE" sz="1600" b="1" dirty="0"/>
              <a:t>Hürden: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de-DE" dirty="0"/>
              <a:t>Große Datenmengen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en-US" dirty="0"/>
              <a:t>Explainable Artificial Intelligence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de-DE" dirty="0"/>
              <a:t>Saisonalität</a:t>
            </a:r>
            <a:r>
              <a:rPr lang="en-US" dirty="0"/>
              <a:t> + </a:t>
            </a:r>
            <a:r>
              <a:rPr lang="de-DE" dirty="0"/>
              <a:t>Alterung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37264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06944F2-3CB2-0F3B-E430-A5EC8AC91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Use-Case: vorausschauende</a:t>
            </a:r>
            <a:r>
              <a:rPr lang="en-US" dirty="0"/>
              <a:t> </a:t>
            </a:r>
            <a:r>
              <a:rPr lang="de-DE" dirty="0"/>
              <a:t>Instandhaltung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2144CE7-2720-5104-F714-FF296500BB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Bisher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2F99FB5-FA7F-0C87-A88F-5B81CD5945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715" y="1148216"/>
            <a:ext cx="5179168" cy="2749932"/>
          </a:xfrm>
        </p:spPr>
        <p:txBody>
          <a:bodyPr/>
          <a:lstStyle/>
          <a:p>
            <a:pPr marL="566315" indent="-285750">
              <a:buFont typeface="Arial" panose="020B0604020202020204" pitchFamily="34" charset="0"/>
              <a:buChar char="•"/>
            </a:pPr>
            <a:r>
              <a:rPr lang="de-DE" dirty="0"/>
              <a:t>Diverse Algorithmen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de-DE" dirty="0"/>
              <a:t>Erkennen nicht alle Fehler/Defekte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de-DE" dirty="0"/>
              <a:t>Detektion erst wenn das Problem auftritt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566315" indent="-285750">
              <a:buFont typeface="Arial" panose="020B0604020202020204" pitchFamily="34" charset="0"/>
              <a:buChar char="•"/>
            </a:pPr>
            <a:r>
              <a:rPr lang="de-DE" dirty="0"/>
              <a:t>Experten überprüfen Daten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de-DE" dirty="0"/>
              <a:t>Sehr zeitintensiv</a:t>
            </a:r>
          </a:p>
          <a:p>
            <a:pPr marL="892624" lvl="1" indent="-285750">
              <a:buFont typeface="Arial" panose="020B0604020202020204" pitchFamily="34" charset="0"/>
              <a:buChar char="•"/>
            </a:pPr>
            <a:r>
              <a:rPr lang="de-DE" dirty="0"/>
              <a:t>Fehler/Defekte oft nur schwer in den Daten sichtbar</a:t>
            </a:r>
          </a:p>
        </p:txBody>
      </p:sp>
    </p:spTree>
    <p:extLst>
      <p:ext uri="{BB962C8B-B14F-4D97-AF65-F5344CB8AC3E}">
        <p14:creationId xmlns:p14="http://schemas.microsoft.com/office/powerpoint/2010/main" val="379549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45C8B79-60E8-B678-8059-323F73B2E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Use-Case: vorausschauende</a:t>
            </a:r>
            <a:r>
              <a:rPr lang="en-US" dirty="0"/>
              <a:t> </a:t>
            </a:r>
            <a:r>
              <a:rPr lang="de-DE" dirty="0"/>
              <a:t>Instandhaltung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896B832-4C8B-9AB3-8468-8301609D60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9004" y="645883"/>
            <a:ext cx="6125595" cy="334618"/>
          </a:xfrm>
        </p:spPr>
        <p:txBody>
          <a:bodyPr/>
          <a:lstStyle/>
          <a:p>
            <a:r>
              <a:rPr lang="de-DE" dirty="0"/>
              <a:t>Überwachung von Verbrennungsschwingungen</a:t>
            </a:r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1B8D0CD-D993-B9B8-93A8-363A8AEA3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73" y="1327975"/>
            <a:ext cx="3820171" cy="270094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9A6C659-153D-682C-E1F1-95AF4925FDA8}"/>
              </a:ext>
            </a:extLst>
          </p:cNvPr>
          <p:cNvSpPr/>
          <p:nvPr/>
        </p:nvSpPr>
        <p:spPr bwMode="auto">
          <a:xfrm>
            <a:off x="2500835" y="2781004"/>
            <a:ext cx="1859943" cy="1225442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5438937-3211-8C1E-BA6B-1A0E96D8912D}"/>
              </a:ext>
            </a:extLst>
          </p:cNvPr>
          <p:cNvSpPr/>
          <p:nvPr/>
        </p:nvSpPr>
        <p:spPr bwMode="auto">
          <a:xfrm>
            <a:off x="2499247" y="1536457"/>
            <a:ext cx="1859943" cy="1199328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AB5EECA-A2E3-B6E8-53F4-7E23F3C534F2}"/>
              </a:ext>
            </a:extLst>
          </p:cNvPr>
          <p:cNvSpPr/>
          <p:nvPr/>
        </p:nvSpPr>
        <p:spPr bwMode="auto">
          <a:xfrm>
            <a:off x="4409913" y="2781004"/>
            <a:ext cx="1859943" cy="1225442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37B8EA9-7B24-B21A-45F0-FF7C3B38518D}"/>
              </a:ext>
            </a:extLst>
          </p:cNvPr>
          <p:cNvSpPr/>
          <p:nvPr/>
        </p:nvSpPr>
        <p:spPr bwMode="auto">
          <a:xfrm>
            <a:off x="4409913" y="1536457"/>
            <a:ext cx="1859943" cy="1199328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15A5CE96-EA34-5166-88F0-E6605F0AC521}"/>
              </a:ext>
            </a:extLst>
          </p:cNvPr>
          <p:cNvSpPr txBox="1">
            <a:spLocks/>
          </p:cNvSpPr>
          <p:nvPr/>
        </p:nvSpPr>
        <p:spPr>
          <a:xfrm>
            <a:off x="3829930" y="4082634"/>
            <a:ext cx="986491" cy="316196"/>
          </a:xfrm>
          <a:prstGeom prst="rect">
            <a:avLst/>
          </a:prstGeom>
        </p:spPr>
        <p:txBody>
          <a:bodyPr/>
          <a:lstStyle>
            <a:lvl1pPr marL="280565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6874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+mn-lt"/>
              </a:defRPr>
            </a:lvl2pPr>
            <a:lvl3pPr marL="934708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308286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100">
                <a:solidFill>
                  <a:schemeClr val="tx1"/>
                </a:solidFill>
                <a:latin typeface="+mn-lt"/>
              </a:defRPr>
            </a:lvl4pPr>
            <a:lvl5pPr marL="1683389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1100">
                <a:solidFill>
                  <a:schemeClr val="tx1"/>
                </a:solidFill>
                <a:latin typeface="+mn-lt"/>
              </a:defRPr>
            </a:lvl5pPr>
            <a:lvl6pPr marL="2058081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6pPr>
            <a:lvl7pPr marL="2432279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7pPr>
            <a:lvl8pPr marL="2806475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8pPr>
            <a:lvl9pPr marL="3180672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400" b="0" kern="0" dirty="0">
                <a:solidFill>
                  <a:schemeClr val="accent4"/>
                </a:solidFill>
              </a:rPr>
              <a:t>Zeit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CF85C85-D2EC-30EA-6F80-4EB654CDFE3F}"/>
              </a:ext>
            </a:extLst>
          </p:cNvPr>
          <p:cNvSpPr txBox="1"/>
          <p:nvPr/>
        </p:nvSpPr>
        <p:spPr bwMode="auto">
          <a:xfrm>
            <a:off x="3183581" y="1481983"/>
            <a:ext cx="497136" cy="3842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77095" tIns="37871" rIns="77095" bIns="37871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de-DE" sz="2000" dirty="0">
                <a:solidFill>
                  <a:schemeClr val="accent6"/>
                </a:solidFill>
              </a:rPr>
              <a:t>gut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1FC41E6-17B3-5CDF-80DC-C4E42E203FE6}"/>
              </a:ext>
            </a:extLst>
          </p:cNvPr>
          <p:cNvSpPr txBox="1"/>
          <p:nvPr/>
        </p:nvSpPr>
        <p:spPr bwMode="auto">
          <a:xfrm>
            <a:off x="5119848" y="1482756"/>
            <a:ext cx="497136" cy="3842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77095" tIns="37871" rIns="77095" bIns="37871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de-DE" sz="2000" dirty="0">
                <a:solidFill>
                  <a:schemeClr val="accent6"/>
                </a:solidFill>
              </a:rPr>
              <a:t>gut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BD8D35F-8B9A-133B-BC58-806F7CD0D8F3}"/>
              </a:ext>
            </a:extLst>
          </p:cNvPr>
          <p:cNvSpPr txBox="1"/>
          <p:nvPr/>
        </p:nvSpPr>
        <p:spPr bwMode="auto">
          <a:xfrm>
            <a:off x="5119848" y="2741515"/>
            <a:ext cx="497136" cy="3842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77095" tIns="37871" rIns="77095" bIns="37871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de-DE" sz="2000" dirty="0">
                <a:solidFill>
                  <a:schemeClr val="accent6"/>
                </a:solidFill>
              </a:rPr>
              <a:t>gut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0FC22C2-D265-46E0-C345-5DE958EA0EDE}"/>
              </a:ext>
            </a:extLst>
          </p:cNvPr>
          <p:cNvSpPr txBox="1"/>
          <p:nvPr/>
        </p:nvSpPr>
        <p:spPr bwMode="auto">
          <a:xfrm>
            <a:off x="2976081" y="2780873"/>
            <a:ext cx="934478" cy="3648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77095" tIns="37871" rIns="77095" bIns="37871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de-DE" sz="2000" dirty="0">
                <a:solidFill>
                  <a:schemeClr val="accent1"/>
                </a:solidFill>
              </a:rPr>
              <a:t>schlecht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B06B01BE-5DED-4E3F-4E29-B5882D6AAC0B}"/>
              </a:ext>
            </a:extLst>
          </p:cNvPr>
          <p:cNvSpPr txBox="1">
            <a:spLocks/>
          </p:cNvSpPr>
          <p:nvPr/>
        </p:nvSpPr>
        <p:spPr>
          <a:xfrm>
            <a:off x="1748889" y="1215747"/>
            <a:ext cx="3142989" cy="316196"/>
          </a:xfrm>
          <a:prstGeom prst="rect">
            <a:avLst/>
          </a:prstGeom>
        </p:spPr>
        <p:txBody>
          <a:bodyPr/>
          <a:lstStyle>
            <a:lvl1pPr marL="280565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6874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+mn-lt"/>
              </a:defRPr>
            </a:lvl2pPr>
            <a:lvl3pPr marL="934708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308286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100">
                <a:solidFill>
                  <a:schemeClr val="tx1"/>
                </a:solidFill>
                <a:latin typeface="+mn-lt"/>
              </a:defRPr>
            </a:lvl4pPr>
            <a:lvl5pPr marL="1683389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1100">
                <a:solidFill>
                  <a:schemeClr val="tx1"/>
                </a:solidFill>
                <a:latin typeface="+mn-lt"/>
              </a:defRPr>
            </a:lvl5pPr>
            <a:lvl6pPr marL="2058081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6pPr>
            <a:lvl7pPr marL="2432279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7pPr>
            <a:lvl8pPr marL="2806475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8pPr>
            <a:lvl9pPr marL="3180672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400" b="0" kern="0" dirty="0"/>
              <a:t>Brennkammer 1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19362EAB-3F17-392D-AB67-CDC634E8DA56}"/>
              </a:ext>
            </a:extLst>
          </p:cNvPr>
          <p:cNvSpPr txBox="1">
            <a:spLocks/>
          </p:cNvSpPr>
          <p:nvPr/>
        </p:nvSpPr>
        <p:spPr>
          <a:xfrm>
            <a:off x="3516038" y="1204120"/>
            <a:ext cx="3142989" cy="316196"/>
          </a:xfrm>
          <a:prstGeom prst="rect">
            <a:avLst/>
          </a:prstGeom>
        </p:spPr>
        <p:txBody>
          <a:bodyPr/>
          <a:lstStyle>
            <a:lvl1pPr marL="280565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6874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+mn-lt"/>
              </a:defRPr>
            </a:lvl2pPr>
            <a:lvl3pPr marL="934708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308286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100">
                <a:solidFill>
                  <a:schemeClr val="tx1"/>
                </a:solidFill>
                <a:latin typeface="+mn-lt"/>
              </a:defRPr>
            </a:lvl4pPr>
            <a:lvl5pPr marL="1683389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1100">
                <a:solidFill>
                  <a:schemeClr val="tx1"/>
                </a:solidFill>
                <a:latin typeface="+mn-lt"/>
              </a:defRPr>
            </a:lvl5pPr>
            <a:lvl6pPr marL="2058081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6pPr>
            <a:lvl7pPr marL="2432279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7pPr>
            <a:lvl8pPr marL="2806475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8pPr>
            <a:lvl9pPr marL="3180672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400" b="0" kern="0" dirty="0"/>
              <a:t>Brennkammer 2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EE86B27D-3035-E6A7-B3DF-76E146F0F6B8}"/>
              </a:ext>
            </a:extLst>
          </p:cNvPr>
          <p:cNvSpPr txBox="1">
            <a:spLocks/>
          </p:cNvSpPr>
          <p:nvPr/>
        </p:nvSpPr>
        <p:spPr>
          <a:xfrm rot="16200000">
            <a:off x="1367479" y="2082391"/>
            <a:ext cx="1421278" cy="306376"/>
          </a:xfrm>
          <a:prstGeom prst="rect">
            <a:avLst/>
          </a:prstGeom>
        </p:spPr>
        <p:txBody>
          <a:bodyPr/>
          <a:lstStyle>
            <a:lvl1pPr marL="280565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6874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+mn-lt"/>
              </a:defRPr>
            </a:lvl2pPr>
            <a:lvl3pPr marL="934708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308286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100">
                <a:solidFill>
                  <a:schemeClr val="tx1"/>
                </a:solidFill>
                <a:latin typeface="+mn-lt"/>
              </a:defRPr>
            </a:lvl4pPr>
            <a:lvl5pPr marL="1683389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1100">
                <a:solidFill>
                  <a:schemeClr val="tx1"/>
                </a:solidFill>
                <a:latin typeface="+mn-lt"/>
              </a:defRPr>
            </a:lvl5pPr>
            <a:lvl6pPr marL="2058081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6pPr>
            <a:lvl7pPr marL="2432279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7pPr>
            <a:lvl8pPr marL="2806475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8pPr>
            <a:lvl9pPr marL="3180672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400" b="0" kern="0" dirty="0"/>
              <a:t>Zeitpunkt A</a:t>
            </a:r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E226707F-B6D4-AC8F-45B7-A5A4F68C1628}"/>
              </a:ext>
            </a:extLst>
          </p:cNvPr>
          <p:cNvSpPr txBox="1">
            <a:spLocks/>
          </p:cNvSpPr>
          <p:nvPr/>
        </p:nvSpPr>
        <p:spPr>
          <a:xfrm rot="16200000">
            <a:off x="1368457" y="3454066"/>
            <a:ext cx="1429652" cy="306376"/>
          </a:xfrm>
          <a:prstGeom prst="rect">
            <a:avLst/>
          </a:prstGeom>
        </p:spPr>
        <p:txBody>
          <a:bodyPr/>
          <a:lstStyle>
            <a:lvl1pPr marL="280565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6874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+mn-lt"/>
              </a:defRPr>
            </a:lvl2pPr>
            <a:lvl3pPr marL="934708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308286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100">
                <a:solidFill>
                  <a:schemeClr val="tx1"/>
                </a:solidFill>
                <a:latin typeface="+mn-lt"/>
              </a:defRPr>
            </a:lvl4pPr>
            <a:lvl5pPr marL="1683389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1100">
                <a:solidFill>
                  <a:schemeClr val="tx1"/>
                </a:solidFill>
                <a:latin typeface="+mn-lt"/>
              </a:defRPr>
            </a:lvl5pPr>
            <a:lvl6pPr marL="2058081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6pPr>
            <a:lvl7pPr marL="2432279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7pPr>
            <a:lvl8pPr marL="2806475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8pPr>
            <a:lvl9pPr marL="3180672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400" b="0" kern="0" dirty="0"/>
              <a:t>Zeitpunkt B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6A807F94-D9A6-7FD4-AB66-1EBDB0AFE8E6}"/>
              </a:ext>
            </a:extLst>
          </p:cNvPr>
          <p:cNvCxnSpPr/>
          <p:nvPr/>
        </p:nvCxnSpPr>
        <p:spPr bwMode="auto">
          <a:xfrm>
            <a:off x="3827377" y="4121334"/>
            <a:ext cx="1190479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8DFD62AC-E2BD-89BA-4D4B-D08C14BC65AA}"/>
              </a:ext>
            </a:extLst>
          </p:cNvPr>
          <p:cNvCxnSpPr>
            <a:cxnSpLocks/>
          </p:cNvCxnSpPr>
          <p:nvPr/>
        </p:nvCxnSpPr>
        <p:spPr bwMode="auto">
          <a:xfrm flipV="1">
            <a:off x="2404320" y="2371773"/>
            <a:ext cx="0" cy="77394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6ED5CFFB-244A-C844-F1D4-A0003F76AD0E}"/>
              </a:ext>
            </a:extLst>
          </p:cNvPr>
          <p:cNvSpPr txBox="1">
            <a:spLocks/>
          </p:cNvSpPr>
          <p:nvPr/>
        </p:nvSpPr>
        <p:spPr>
          <a:xfrm rot="16200000">
            <a:off x="1812295" y="2735179"/>
            <a:ext cx="986491" cy="316196"/>
          </a:xfrm>
          <a:prstGeom prst="rect">
            <a:avLst/>
          </a:prstGeom>
        </p:spPr>
        <p:txBody>
          <a:bodyPr/>
          <a:lstStyle>
            <a:lvl1pPr marL="280565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6874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+mn-lt"/>
              </a:defRPr>
            </a:lvl2pPr>
            <a:lvl3pPr marL="934708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308286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1100">
                <a:solidFill>
                  <a:schemeClr val="tx1"/>
                </a:solidFill>
                <a:latin typeface="+mn-lt"/>
              </a:defRPr>
            </a:lvl4pPr>
            <a:lvl5pPr marL="1683389" indent="0" algn="l" defTabSz="623647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1100">
                <a:solidFill>
                  <a:schemeClr val="tx1"/>
                </a:solidFill>
                <a:latin typeface="+mn-lt"/>
              </a:defRPr>
            </a:lvl5pPr>
            <a:lvl6pPr marL="2058081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6pPr>
            <a:lvl7pPr marL="2432279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7pPr>
            <a:lvl8pPr marL="2806475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8pPr>
            <a:lvl9pPr marL="3180672" indent="-187099" algn="l" defTabSz="62366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45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400" b="0" kern="0" dirty="0">
                <a:solidFill>
                  <a:schemeClr val="accent4"/>
                </a:solidFill>
              </a:rPr>
              <a:t>Druck</a:t>
            </a:r>
          </a:p>
        </p:txBody>
      </p:sp>
    </p:spTree>
    <p:extLst>
      <p:ext uri="{BB962C8B-B14F-4D97-AF65-F5344CB8AC3E}">
        <p14:creationId xmlns:p14="http://schemas.microsoft.com/office/powerpoint/2010/main" val="137764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Aufbau / </a:t>
            </a:r>
            <a:r>
              <a:rPr lang="de-DE" dirty="0"/>
              <a:t>Datenfluss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913" y="994027"/>
            <a:ext cx="1890437" cy="631217"/>
          </a:xfrm>
          <a:prstGeom prst="rect">
            <a:avLst/>
          </a:prstGeom>
        </p:spPr>
      </p:pic>
      <p:pic>
        <p:nvPicPr>
          <p:cNvPr id="8" name="Picture 4" descr="Bildergebnis für siemens s7 40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02" y="2335858"/>
            <a:ext cx="1816344" cy="163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ihandform 30"/>
          <p:cNvSpPr/>
          <p:nvPr/>
        </p:nvSpPr>
        <p:spPr bwMode="auto">
          <a:xfrm rot="5400000">
            <a:off x="5726768" y="1376599"/>
            <a:ext cx="2313527" cy="2063485"/>
          </a:xfrm>
          <a:custGeom>
            <a:avLst/>
            <a:gdLst>
              <a:gd name="connsiteX0" fmla="*/ 0 w 1026942"/>
              <a:gd name="connsiteY0" fmla="*/ 0 h 689317"/>
              <a:gd name="connsiteX1" fmla="*/ 1026942 w 1026942"/>
              <a:gd name="connsiteY1" fmla="*/ 0 h 689317"/>
              <a:gd name="connsiteX2" fmla="*/ 1026942 w 1026942"/>
              <a:gd name="connsiteY2" fmla="*/ 689317 h 68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6942" h="689317">
                <a:moveTo>
                  <a:pt x="0" y="0"/>
                </a:moveTo>
                <a:lnTo>
                  <a:pt x="1026942" y="0"/>
                </a:lnTo>
                <a:lnTo>
                  <a:pt x="1026942" y="689317"/>
                </a:ln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13" name="Freihandform 31"/>
          <p:cNvSpPr/>
          <p:nvPr/>
        </p:nvSpPr>
        <p:spPr bwMode="auto">
          <a:xfrm>
            <a:off x="7364351" y="1377949"/>
            <a:ext cx="414507" cy="1929002"/>
          </a:xfrm>
          <a:custGeom>
            <a:avLst/>
            <a:gdLst>
              <a:gd name="connsiteX0" fmla="*/ 0 w 1026942"/>
              <a:gd name="connsiteY0" fmla="*/ 0 h 689317"/>
              <a:gd name="connsiteX1" fmla="*/ 1026942 w 1026942"/>
              <a:gd name="connsiteY1" fmla="*/ 0 h 689317"/>
              <a:gd name="connsiteX2" fmla="*/ 1026942 w 1026942"/>
              <a:gd name="connsiteY2" fmla="*/ 689317 h 68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6942" h="689317">
                <a:moveTo>
                  <a:pt x="0" y="0"/>
                </a:moveTo>
                <a:lnTo>
                  <a:pt x="1026942" y="0"/>
                </a:lnTo>
                <a:lnTo>
                  <a:pt x="1026942" y="689317"/>
                </a:ln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14" name="Freihandform 32"/>
          <p:cNvSpPr/>
          <p:nvPr/>
        </p:nvSpPr>
        <p:spPr bwMode="auto">
          <a:xfrm flipH="1">
            <a:off x="2124980" y="1251578"/>
            <a:ext cx="3348929" cy="1005841"/>
          </a:xfrm>
          <a:custGeom>
            <a:avLst/>
            <a:gdLst>
              <a:gd name="connsiteX0" fmla="*/ 0 w 1026942"/>
              <a:gd name="connsiteY0" fmla="*/ 0 h 689317"/>
              <a:gd name="connsiteX1" fmla="*/ 1026942 w 1026942"/>
              <a:gd name="connsiteY1" fmla="*/ 0 h 689317"/>
              <a:gd name="connsiteX2" fmla="*/ 1026942 w 1026942"/>
              <a:gd name="connsiteY2" fmla="*/ 689317 h 68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6942" h="689317">
                <a:moveTo>
                  <a:pt x="0" y="0"/>
                </a:moveTo>
                <a:lnTo>
                  <a:pt x="1026942" y="0"/>
                </a:lnTo>
                <a:lnTo>
                  <a:pt x="1026942" y="689317"/>
                </a:ln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17" name="Freihandform 31">
            <a:extLst>
              <a:ext uri="{FF2B5EF4-FFF2-40B4-BE49-F238E27FC236}">
                <a16:creationId xmlns:a16="http://schemas.microsoft.com/office/drawing/2014/main" id="{02676B95-A4BE-449B-90C9-95E266FC6C9F}"/>
              </a:ext>
            </a:extLst>
          </p:cNvPr>
          <p:cNvSpPr/>
          <p:nvPr/>
        </p:nvSpPr>
        <p:spPr bwMode="auto">
          <a:xfrm rot="10800000">
            <a:off x="2465293" y="2858163"/>
            <a:ext cx="2114308" cy="461341"/>
          </a:xfrm>
          <a:custGeom>
            <a:avLst/>
            <a:gdLst>
              <a:gd name="connsiteX0" fmla="*/ 0 w 1026942"/>
              <a:gd name="connsiteY0" fmla="*/ 0 h 689317"/>
              <a:gd name="connsiteX1" fmla="*/ 1026942 w 1026942"/>
              <a:gd name="connsiteY1" fmla="*/ 0 h 689317"/>
              <a:gd name="connsiteX2" fmla="*/ 1026942 w 1026942"/>
              <a:gd name="connsiteY2" fmla="*/ 689317 h 68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6942" h="689317">
                <a:moveTo>
                  <a:pt x="0" y="0"/>
                </a:moveTo>
                <a:lnTo>
                  <a:pt x="1026942" y="0"/>
                </a:lnTo>
                <a:lnTo>
                  <a:pt x="1026942" y="689317"/>
                </a:ln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19" name="Freihandform 30">
            <a:extLst>
              <a:ext uri="{FF2B5EF4-FFF2-40B4-BE49-F238E27FC236}">
                <a16:creationId xmlns:a16="http://schemas.microsoft.com/office/drawing/2014/main" id="{40EB9F8A-D2C4-41CE-BF15-93156279548A}"/>
              </a:ext>
            </a:extLst>
          </p:cNvPr>
          <p:cNvSpPr/>
          <p:nvPr/>
        </p:nvSpPr>
        <p:spPr bwMode="auto">
          <a:xfrm rot="10800000">
            <a:off x="2142877" y="2912723"/>
            <a:ext cx="2422438" cy="652381"/>
          </a:xfrm>
          <a:custGeom>
            <a:avLst/>
            <a:gdLst>
              <a:gd name="connsiteX0" fmla="*/ 0 w 1026942"/>
              <a:gd name="connsiteY0" fmla="*/ 0 h 689317"/>
              <a:gd name="connsiteX1" fmla="*/ 1026942 w 1026942"/>
              <a:gd name="connsiteY1" fmla="*/ 0 h 689317"/>
              <a:gd name="connsiteX2" fmla="*/ 1026942 w 1026942"/>
              <a:gd name="connsiteY2" fmla="*/ 689317 h 68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6942" h="689317">
                <a:moveTo>
                  <a:pt x="0" y="0"/>
                </a:moveTo>
                <a:lnTo>
                  <a:pt x="1026942" y="0"/>
                </a:lnTo>
                <a:lnTo>
                  <a:pt x="1026942" y="689317"/>
                </a:ln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38D11B1-D04C-4C3B-A625-F3EF14BD6E8B}"/>
              </a:ext>
            </a:extLst>
          </p:cNvPr>
          <p:cNvSpPr txBox="1"/>
          <p:nvPr/>
        </p:nvSpPr>
        <p:spPr bwMode="auto">
          <a:xfrm>
            <a:off x="3022750" y="1269508"/>
            <a:ext cx="2237676" cy="12768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77095" tIns="37871" rIns="77095" bIns="3787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80565" marR="0" lvl="0" algn="l" defTabSz="6236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Neo Sans Std"/>
                <a:ea typeface="+mn-ea"/>
                <a:cs typeface="+mn-cs"/>
              </a:rPr>
              <a:t>Brennkammer-Daten</a:t>
            </a:r>
            <a:b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Neo Sans Std"/>
                <a:ea typeface="+mn-ea"/>
                <a:cs typeface="+mn-cs"/>
              </a:rPr>
            </a:b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Neo Sans Std"/>
              </a:rPr>
              <a:t>14 Sensoren</a:t>
            </a:r>
            <a:b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Neo Sans Std"/>
              </a:rPr>
            </a:b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Neo Sans Std"/>
              </a:rPr>
              <a:t>≈ 20 kHz</a:t>
            </a:r>
            <a:b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Neo Sans Std"/>
              </a:rPr>
            </a:b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Neo Sans Std"/>
              </a:rPr>
              <a:t>≈ 80 GB/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Neo Sans Std"/>
              </a:rPr>
              <a:t>Tag</a:t>
            </a:r>
          </a:p>
          <a:p>
            <a:endParaRPr lang="en-US" sz="2000" dirty="0"/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FE711ED7-47E5-446C-9F82-7A33153F0757}"/>
              </a:ext>
            </a:extLst>
          </p:cNvPr>
          <p:cNvCxnSpPr>
            <a:cxnSpLocks/>
          </p:cNvCxnSpPr>
          <p:nvPr/>
        </p:nvCxnSpPr>
        <p:spPr bwMode="auto">
          <a:xfrm flipH="1">
            <a:off x="7398544" y="1251578"/>
            <a:ext cx="531016" cy="0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A40E707D-1EC4-4E53-9184-C1FDE01711E6}"/>
              </a:ext>
            </a:extLst>
          </p:cNvPr>
          <p:cNvCxnSpPr>
            <a:cxnSpLocks/>
          </p:cNvCxnSpPr>
          <p:nvPr/>
        </p:nvCxnSpPr>
        <p:spPr bwMode="auto">
          <a:xfrm flipH="1">
            <a:off x="5851789" y="3306951"/>
            <a:ext cx="1941355" cy="0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019AAE11-89D6-404B-8668-7B1883A25CDD}"/>
              </a:ext>
            </a:extLst>
          </p:cNvPr>
          <p:cNvSpPr txBox="1"/>
          <p:nvPr/>
        </p:nvSpPr>
        <p:spPr bwMode="auto">
          <a:xfrm>
            <a:off x="5495331" y="2264857"/>
            <a:ext cx="2393115" cy="9848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0565" marR="0" lvl="0" algn="l" defTabSz="6236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Neo Sans Std"/>
                <a:ea typeface="+mn-ea"/>
                <a:cs typeface="+mn-cs"/>
              </a:rPr>
              <a:t>Gasturbinen-Daten</a:t>
            </a:r>
            <a:b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Neo Sans Std"/>
                <a:ea typeface="+mn-ea"/>
                <a:cs typeface="+mn-cs"/>
              </a:rPr>
            </a:b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Neo Sans Std"/>
              </a:rPr>
              <a:t>&gt; 100 Signale</a:t>
            </a:r>
            <a:b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Neo Sans Std"/>
              </a:rPr>
            </a:b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Neo Sans Std"/>
              </a:rPr>
              <a:t>≈ 1 Hz</a:t>
            </a:r>
            <a:b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Neo Sans Std"/>
              </a:rPr>
            </a:b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Neo Sans Std"/>
              </a:rPr>
              <a:t>≈ 1,3 GB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Neo Sans Std"/>
              </a:rPr>
              <a:t>/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65655"/>
                </a:solidFill>
                <a:effectLst/>
                <a:uLnTx/>
                <a:uFillTx/>
                <a:latin typeface="Neo Sans Std"/>
              </a:rPr>
              <a:t>Tag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9309C79-DF61-4F5D-B473-19428021E97D}"/>
              </a:ext>
            </a:extLst>
          </p:cNvPr>
          <p:cNvSpPr txBox="1"/>
          <p:nvPr/>
        </p:nvSpPr>
        <p:spPr bwMode="auto">
          <a:xfrm>
            <a:off x="715213" y="1570912"/>
            <a:ext cx="1306973" cy="3842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77095" tIns="37871" rIns="77095" bIns="37871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de-DE" sz="2000" dirty="0"/>
              <a:t>Gasturbine</a:t>
            </a:r>
            <a:endParaRPr lang="en-US" sz="20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7549C3F-B194-4A8F-A571-9294CC61EEF4}"/>
              </a:ext>
            </a:extLst>
          </p:cNvPr>
          <p:cNvSpPr txBox="1"/>
          <p:nvPr/>
        </p:nvSpPr>
        <p:spPr bwMode="auto">
          <a:xfrm>
            <a:off x="5448374" y="529824"/>
            <a:ext cx="1997162" cy="3842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77095" tIns="37871" rIns="77095" bIns="37871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de-DE" sz="2000" dirty="0"/>
              <a:t>IfTA </a:t>
            </a:r>
            <a:r>
              <a:rPr lang="de-DE" sz="2000" dirty="0" err="1"/>
              <a:t>ArgusOMDS</a:t>
            </a:r>
            <a:endParaRPr lang="en-US" sz="2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2C60E1-E567-49F9-A296-64078EDED5F4}"/>
              </a:ext>
            </a:extLst>
          </p:cNvPr>
          <p:cNvSpPr txBox="1"/>
          <p:nvPr/>
        </p:nvSpPr>
        <p:spPr bwMode="auto">
          <a:xfrm>
            <a:off x="3859410" y="3881917"/>
            <a:ext cx="2593030" cy="3842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77095" tIns="37871" rIns="77095" bIns="37871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de-DE" sz="2000" dirty="0"/>
              <a:t>Gasturbinen-Steuerung</a:t>
            </a:r>
            <a:endParaRPr lang="en-US" sz="2000" dirty="0"/>
          </a:p>
        </p:txBody>
      </p:sp>
      <p:pic>
        <p:nvPicPr>
          <p:cNvPr id="22" name="Picture 2" descr="9e-03-web-image-1500x625">
            <a:extLst>
              <a:ext uri="{FF2B5EF4-FFF2-40B4-BE49-F238E27FC236}">
                <a16:creationId xmlns:a16="http://schemas.microsoft.com/office/drawing/2014/main" id="{42FABB76-42F9-44A5-A2F0-835C06F5D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 r="3640" b="6003"/>
          <a:stretch/>
        </p:blipFill>
        <p:spPr bwMode="auto">
          <a:xfrm flipH="1">
            <a:off x="286152" y="1955170"/>
            <a:ext cx="3072815" cy="128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BF0B24C-E5CC-4F36-BDC2-DCFB44BDF8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t="13511" r="12160"/>
          <a:stretch/>
        </p:blipFill>
        <p:spPr>
          <a:xfrm>
            <a:off x="2182094" y="1838191"/>
            <a:ext cx="925552" cy="426173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53CCDDF0-077A-48A6-B698-EF4996C52151}"/>
              </a:ext>
            </a:extLst>
          </p:cNvPr>
          <p:cNvSpPr txBox="1"/>
          <p:nvPr/>
        </p:nvSpPr>
        <p:spPr bwMode="auto">
          <a:xfrm>
            <a:off x="486044" y="3260064"/>
            <a:ext cx="2957209" cy="1995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77095" tIns="37871" rIns="77095" bIns="37871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de-DE" sz="800" dirty="0"/>
              <a:t>Quelle</a:t>
            </a:r>
            <a:r>
              <a:rPr lang="en-US" sz="800" dirty="0"/>
              <a:t>: powergen.gepower.com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02469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591C93D-F5D0-4EA1-BC2B-BF1CC6BE5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Aktuelle Resultate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13911EC-6CD7-4E10-83E2-E2B254BC1E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Reale Daten</a:t>
            </a:r>
            <a:endParaRPr lang="en-US" dirty="0"/>
          </a:p>
        </p:txBody>
      </p:sp>
      <p:pic>
        <p:nvPicPr>
          <p:cNvPr id="3" name="Grafik 2" descr="Ein Bild, das Text, Anzeige enthält.&#10;&#10;Automatisch generierte Beschreibung">
            <a:extLst>
              <a:ext uri="{FF2B5EF4-FFF2-40B4-BE49-F238E27FC236}">
                <a16:creationId xmlns:a16="http://schemas.microsoft.com/office/drawing/2014/main" id="{CEAAC93C-2B31-45F8-BF52-E1F4D5478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1" y="1621807"/>
            <a:ext cx="8553176" cy="189708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A796FAF-7F30-4E8C-9C64-C24ADEA052CE}"/>
              </a:ext>
            </a:extLst>
          </p:cNvPr>
          <p:cNvSpPr txBox="1"/>
          <p:nvPr/>
        </p:nvSpPr>
        <p:spPr bwMode="auto">
          <a:xfrm>
            <a:off x="7768110" y="774473"/>
            <a:ext cx="961622" cy="5073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77095" tIns="37871" rIns="77095" bIns="37871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/>
              <a:t>schlecht / </a:t>
            </a:r>
          </a:p>
          <a:p>
            <a:pPr algn="ctr"/>
            <a:r>
              <a:rPr lang="de-DE" sz="1400" dirty="0"/>
              <a:t>defekt</a:t>
            </a:r>
            <a:endParaRPr lang="en-US" sz="1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9CDDBCE-3C7D-4B86-856A-BB537F0BDD2F}"/>
              </a:ext>
            </a:extLst>
          </p:cNvPr>
          <p:cNvSpPr txBox="1"/>
          <p:nvPr/>
        </p:nvSpPr>
        <p:spPr bwMode="auto">
          <a:xfrm>
            <a:off x="7940432" y="3637632"/>
            <a:ext cx="616977" cy="5073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77095" tIns="37871" rIns="77095" bIns="37871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/>
              <a:t>gut / </a:t>
            </a:r>
          </a:p>
          <a:p>
            <a:pPr algn="ctr"/>
            <a:r>
              <a:rPr lang="de-DE" sz="1400" dirty="0"/>
              <a:t>intakt</a:t>
            </a:r>
            <a:endParaRPr lang="en-US" sz="1400" dirty="0"/>
          </a:p>
        </p:txBody>
      </p:sp>
      <p:sp>
        <p:nvSpPr>
          <p:cNvPr id="9" name="Pfeil nach rechts 28">
            <a:extLst>
              <a:ext uri="{FF2B5EF4-FFF2-40B4-BE49-F238E27FC236}">
                <a16:creationId xmlns:a16="http://schemas.microsoft.com/office/drawing/2014/main" id="{5EE06AC3-DB77-42DA-A092-85DAD9A31586}"/>
              </a:ext>
            </a:extLst>
          </p:cNvPr>
          <p:cNvSpPr/>
          <p:nvPr/>
        </p:nvSpPr>
        <p:spPr bwMode="auto">
          <a:xfrm rot="5400000">
            <a:off x="8078674" y="1322758"/>
            <a:ext cx="340493" cy="257599"/>
          </a:xfrm>
          <a:prstGeom prst="rightArrow">
            <a:avLst>
              <a:gd name="adj1" fmla="val 59356"/>
              <a:gd name="adj2" fmla="val 50000"/>
            </a:avLst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10" name="Pfeil nach rechts 28">
            <a:extLst>
              <a:ext uri="{FF2B5EF4-FFF2-40B4-BE49-F238E27FC236}">
                <a16:creationId xmlns:a16="http://schemas.microsoft.com/office/drawing/2014/main" id="{4477E4AF-873B-42E7-8195-E29125115586}"/>
              </a:ext>
            </a:extLst>
          </p:cNvPr>
          <p:cNvSpPr/>
          <p:nvPr/>
        </p:nvSpPr>
        <p:spPr bwMode="auto">
          <a:xfrm rot="16200000">
            <a:off x="8103510" y="3301439"/>
            <a:ext cx="290823" cy="257599"/>
          </a:xfrm>
          <a:prstGeom prst="rightArrow">
            <a:avLst>
              <a:gd name="adj1" fmla="val 59356"/>
              <a:gd name="adj2" fmla="val 50000"/>
            </a:avLst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E48E3AA-7C5B-4B36-B10A-6EF200580244}"/>
              </a:ext>
            </a:extLst>
          </p:cNvPr>
          <p:cNvSpPr/>
          <p:nvPr/>
        </p:nvSpPr>
        <p:spPr bwMode="auto">
          <a:xfrm rot="16200000">
            <a:off x="7669213" y="2205611"/>
            <a:ext cx="1965960" cy="26289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B762578-4045-460C-9B6C-D34199AFCE68}"/>
              </a:ext>
            </a:extLst>
          </p:cNvPr>
          <p:cNvSpPr txBox="1"/>
          <p:nvPr/>
        </p:nvSpPr>
        <p:spPr bwMode="auto">
          <a:xfrm rot="16200000">
            <a:off x="7978272" y="2283054"/>
            <a:ext cx="1267154" cy="29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77095" tIns="37871" rIns="77095" bIns="37871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de-DE" sz="1400" dirty="0"/>
              <a:t>Anomalie Level</a:t>
            </a:r>
            <a:endParaRPr lang="en-US" sz="140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3517BD3-A8AC-45DE-9534-CABE2693ED34}"/>
              </a:ext>
            </a:extLst>
          </p:cNvPr>
          <p:cNvSpPr/>
          <p:nvPr/>
        </p:nvSpPr>
        <p:spPr bwMode="auto">
          <a:xfrm rot="16200000">
            <a:off x="-823420" y="2438900"/>
            <a:ext cx="1897081" cy="26289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33F10F4-6DAC-40C6-A85B-DC2E79D55E8B}"/>
              </a:ext>
            </a:extLst>
          </p:cNvPr>
          <p:cNvSpPr txBox="1"/>
          <p:nvPr/>
        </p:nvSpPr>
        <p:spPr bwMode="auto">
          <a:xfrm rot="16200000">
            <a:off x="-292663" y="2283054"/>
            <a:ext cx="831394" cy="29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77095" tIns="37871" rIns="77095" bIns="37871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/>
              <a:t>Frequenz</a:t>
            </a:r>
            <a:endParaRPr lang="en-US" sz="1400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8C1A9DE-B59D-4EA0-A745-51298A04F4DE}"/>
              </a:ext>
            </a:extLst>
          </p:cNvPr>
          <p:cNvSpPr/>
          <p:nvPr/>
        </p:nvSpPr>
        <p:spPr bwMode="auto">
          <a:xfrm>
            <a:off x="2728913" y="3374742"/>
            <a:ext cx="1965960" cy="26289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34CE025-3C53-41E0-9717-9FB35D4D6DC5}"/>
              </a:ext>
            </a:extLst>
          </p:cNvPr>
          <p:cNvSpPr txBox="1"/>
          <p:nvPr/>
        </p:nvSpPr>
        <p:spPr bwMode="auto">
          <a:xfrm>
            <a:off x="3124408" y="3354076"/>
            <a:ext cx="1940993" cy="29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77095" tIns="37871" rIns="77095" bIns="37871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/>
              <a:t>Zeit in Tagen zum Defekt</a:t>
            </a:r>
            <a:endParaRPr lang="en-US" sz="14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4E17144-F5FE-42F8-A1EC-4F3F6CB73CA4}"/>
              </a:ext>
            </a:extLst>
          </p:cNvPr>
          <p:cNvSpPr txBox="1"/>
          <p:nvPr/>
        </p:nvSpPr>
        <p:spPr bwMode="auto">
          <a:xfrm>
            <a:off x="4760258" y="867364"/>
            <a:ext cx="1662731" cy="5073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77095" tIns="37871" rIns="77095" bIns="37871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/>
              <a:t>geplanter </a:t>
            </a:r>
          </a:p>
          <a:p>
            <a:pPr algn="ctr"/>
            <a:r>
              <a:rPr lang="de-DE" sz="1400" dirty="0"/>
              <a:t>Turbinen-Stopp</a:t>
            </a:r>
            <a:endParaRPr lang="en-US" sz="1400" dirty="0"/>
          </a:p>
        </p:txBody>
      </p:sp>
      <p:sp>
        <p:nvSpPr>
          <p:cNvPr id="19" name="Pfeil nach rechts 28">
            <a:extLst>
              <a:ext uri="{FF2B5EF4-FFF2-40B4-BE49-F238E27FC236}">
                <a16:creationId xmlns:a16="http://schemas.microsoft.com/office/drawing/2014/main" id="{809B4C16-C24C-4E08-9462-9A6A0A66ED63}"/>
              </a:ext>
            </a:extLst>
          </p:cNvPr>
          <p:cNvSpPr/>
          <p:nvPr/>
        </p:nvSpPr>
        <p:spPr bwMode="auto">
          <a:xfrm rot="5400000">
            <a:off x="5472475" y="1383551"/>
            <a:ext cx="275235" cy="257599"/>
          </a:xfrm>
          <a:prstGeom prst="rightArrow">
            <a:avLst>
              <a:gd name="adj1" fmla="val 59356"/>
              <a:gd name="adj2" fmla="val 50000"/>
            </a:avLst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21" name="Pfeil nach rechts 28">
            <a:extLst>
              <a:ext uri="{FF2B5EF4-FFF2-40B4-BE49-F238E27FC236}">
                <a16:creationId xmlns:a16="http://schemas.microsoft.com/office/drawing/2014/main" id="{A14B7723-8E2F-42BE-A619-4EA6929DD72A}"/>
              </a:ext>
            </a:extLst>
          </p:cNvPr>
          <p:cNvSpPr/>
          <p:nvPr/>
        </p:nvSpPr>
        <p:spPr bwMode="auto">
          <a:xfrm>
            <a:off x="2585886" y="3371238"/>
            <a:ext cx="388200" cy="257599"/>
          </a:xfrm>
          <a:prstGeom prst="rightArrow">
            <a:avLst>
              <a:gd name="adj1" fmla="val 59356"/>
              <a:gd name="adj2" fmla="val 50000"/>
            </a:avLst>
          </a:prstGeom>
          <a:solidFill>
            <a:schemeClr val="accent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23" name="Pfeil nach rechts 28">
            <a:extLst>
              <a:ext uri="{FF2B5EF4-FFF2-40B4-BE49-F238E27FC236}">
                <a16:creationId xmlns:a16="http://schemas.microsoft.com/office/drawing/2014/main" id="{1243AC7C-87E8-40F6-94CE-F39F414DD004}"/>
              </a:ext>
            </a:extLst>
          </p:cNvPr>
          <p:cNvSpPr/>
          <p:nvPr/>
        </p:nvSpPr>
        <p:spPr bwMode="auto">
          <a:xfrm rot="16200000">
            <a:off x="-66333" y="2961928"/>
            <a:ext cx="388200" cy="257599"/>
          </a:xfrm>
          <a:prstGeom prst="rightArrow">
            <a:avLst>
              <a:gd name="adj1" fmla="val 59356"/>
              <a:gd name="adj2" fmla="val 50000"/>
            </a:avLst>
          </a:prstGeom>
          <a:solidFill>
            <a:schemeClr val="accent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24" name="Pfeil nach rechts 28">
            <a:extLst>
              <a:ext uri="{FF2B5EF4-FFF2-40B4-BE49-F238E27FC236}">
                <a16:creationId xmlns:a16="http://schemas.microsoft.com/office/drawing/2014/main" id="{2B5D3166-F2AA-4ED3-9FF0-BE010FE1D434}"/>
              </a:ext>
            </a:extLst>
          </p:cNvPr>
          <p:cNvSpPr/>
          <p:nvPr/>
        </p:nvSpPr>
        <p:spPr bwMode="auto">
          <a:xfrm>
            <a:off x="7796706" y="2280277"/>
            <a:ext cx="388200" cy="257599"/>
          </a:xfrm>
          <a:prstGeom prst="rightArrow">
            <a:avLst>
              <a:gd name="adj1" fmla="val 59356"/>
              <a:gd name="adj2" fmla="val 50000"/>
            </a:avLst>
          </a:prstGeom>
          <a:solidFill>
            <a:schemeClr val="accent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D3A9D18-5DBB-4F5D-BA31-DD871EA7ACD8}"/>
              </a:ext>
            </a:extLst>
          </p:cNvPr>
          <p:cNvSpPr/>
          <p:nvPr/>
        </p:nvSpPr>
        <p:spPr bwMode="auto">
          <a:xfrm>
            <a:off x="1117600" y="2280277"/>
            <a:ext cx="2279650" cy="36132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CB73738-D624-45BD-B5B5-C8B475C7D639}"/>
              </a:ext>
            </a:extLst>
          </p:cNvPr>
          <p:cNvSpPr/>
          <p:nvPr/>
        </p:nvSpPr>
        <p:spPr bwMode="auto">
          <a:xfrm>
            <a:off x="3316055" y="2289773"/>
            <a:ext cx="2279650" cy="36132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Neo Sans Std" panose="020B0504030504040204" pitchFamily="34" charset="0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63F52E7-C754-4B40-837C-DF63F14B620A}"/>
              </a:ext>
            </a:extLst>
          </p:cNvPr>
          <p:cNvSpPr/>
          <p:nvPr/>
        </p:nvSpPr>
        <p:spPr bwMode="auto">
          <a:xfrm>
            <a:off x="5686427" y="2277415"/>
            <a:ext cx="2143593" cy="36132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Neo Sans Std" panose="020B05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4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9" grpId="0" animBg="1"/>
      <p:bldP spid="9" grpId="1" animBg="1"/>
      <p:bldP spid="10" grpId="0" animBg="1"/>
      <p:bldP spid="10" grpId="1" animBg="1"/>
      <p:bldP spid="18" grpId="0"/>
      <p:bldP spid="18" grpId="1"/>
      <p:bldP spid="18" grpId="2"/>
      <p:bldP spid="18" grpId="3"/>
      <p:bldP spid="19" grpId="0" animBg="1"/>
      <p:bldP spid="19" grpId="1" animBg="1"/>
      <p:bldP spid="19" grpId="2" animBg="1"/>
      <p:bldP spid="19" grpId="3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1_Vortrag">
  <a:themeElements>
    <a:clrScheme name="IfTA">
      <a:dk1>
        <a:srgbClr val="565655"/>
      </a:dk1>
      <a:lt1>
        <a:srgbClr val="FFFFFF"/>
      </a:lt1>
      <a:dk2>
        <a:srgbClr val="D9DADA"/>
      </a:dk2>
      <a:lt2>
        <a:srgbClr val="FFFFFF"/>
      </a:lt2>
      <a:accent1>
        <a:srgbClr val="B20620"/>
      </a:accent1>
      <a:accent2>
        <a:srgbClr val="A0D1FE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Neo Schrift">
      <a:majorFont>
        <a:latin typeface="Neo Sans Std"/>
        <a:ea typeface=""/>
        <a:cs typeface=""/>
      </a:majorFont>
      <a:minorFont>
        <a:latin typeface="Neo Sans St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1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UniversS 55 Roman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1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UniversS 55 Roman" pitchFamily="2" charset="0"/>
          </a:defRPr>
        </a:defPPr>
      </a:lstStyle>
    </a:lnDef>
    <a:txDef>
      <a:spPr bwMode="auto">
        <a:noFill/>
        <a:ln w="12700">
          <a:noFill/>
          <a:miter lim="800000"/>
          <a:headEnd/>
          <a:tailEnd/>
        </a:ln>
      </a:spPr>
      <a:bodyPr vert="horz" wrap="square" lIns="77095" tIns="37871" rIns="77095" bIns="37871" numCol="1" anchor="ctr" anchorCtr="0" compatLnSpc="1">
        <a:prstTxWarp prst="textNoShape">
          <a:avLst/>
        </a:prstTxWarp>
      </a:bodyPr>
      <a:lstStyle>
        <a:defPPr>
          <a:defRPr sz="2000" smtClean="0"/>
        </a:defPPr>
      </a:lstStyle>
    </a:txDef>
  </a:objectDefaults>
  <a:extraClrSchemeLst>
    <a:extraClrScheme>
      <a:clrScheme name="Vortra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a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486</Words>
  <Application>Microsoft Office PowerPoint</Application>
  <PresentationFormat>Benutzerdefiniert</PresentationFormat>
  <Paragraphs>133</Paragraphs>
  <Slides>12</Slides>
  <Notes>8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  <vt:variant>
        <vt:lpstr>Zielgruppenorientierte Präsentationen</vt:lpstr>
      </vt:variant>
      <vt:variant>
        <vt:i4>8</vt:i4>
      </vt:variant>
    </vt:vector>
  </HeadingPairs>
  <TitlesOfParts>
    <vt:vector size="26" baseType="lpstr">
      <vt:lpstr>Neo Sans Std</vt:lpstr>
      <vt:lpstr>Calibri</vt:lpstr>
      <vt:lpstr>Neo Sans Std Medium</vt:lpstr>
      <vt:lpstr>Wingdings</vt:lpstr>
      <vt:lpstr>Arial</vt:lpstr>
      <vt:lpstr>1_Vortrag</vt:lpstr>
      <vt:lpstr>Opening Slide</vt:lpstr>
      <vt:lpstr>Unternehmensprofil der IfTA GmbH</vt:lpstr>
      <vt:lpstr>Gasturbinen-Überwachung &amp; Schutz</vt:lpstr>
      <vt:lpstr>Verbrennungsschwingungen</vt:lpstr>
      <vt:lpstr>Use-Case: vorausschauende Instandhaltung</vt:lpstr>
      <vt:lpstr>Use-Case: vorausschauende Instandhaltung</vt:lpstr>
      <vt:lpstr>Use-Case: vorausschauende Instandhaltung</vt:lpstr>
      <vt:lpstr>Aufbau / Datenfluss</vt:lpstr>
      <vt:lpstr>Aktuelle Resultate</vt:lpstr>
      <vt:lpstr>KI Transfer Plus</vt:lpstr>
      <vt:lpstr>KI Transfer Plus</vt:lpstr>
      <vt:lpstr>Seit KI Transfer Plus</vt:lpstr>
      <vt:lpstr>Who we are</vt:lpstr>
      <vt:lpstr>HW Platform</vt:lpstr>
      <vt:lpstr>Trend</vt:lpstr>
      <vt:lpstr>Mobile  Measurement</vt:lpstr>
      <vt:lpstr>Aggregation</vt:lpstr>
      <vt:lpstr>Rotordyn</vt:lpstr>
      <vt:lpstr>Combined</vt:lpstr>
      <vt:lpstr>New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 Steinbacher</dc:creator>
  <cp:lastModifiedBy>Fabian Legl</cp:lastModifiedBy>
  <cp:revision>3514</cp:revision>
  <dcterms:created xsi:type="dcterms:W3CDTF">2015-07-15T16:39:40Z</dcterms:created>
  <dcterms:modified xsi:type="dcterms:W3CDTF">2022-10-24T12:14:54Z</dcterms:modified>
</cp:coreProperties>
</file>