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1" r:id="rId6"/>
    <p:sldId id="260" r:id="rId7"/>
    <p:sldId id="262" r:id="rId8"/>
    <p:sldId id="269" r:id="rId9"/>
    <p:sldId id="271" r:id="rId10"/>
    <p:sldId id="272" r:id="rId11"/>
    <p:sldId id="273" r:id="rId12"/>
    <p:sldId id="274" r:id="rId13"/>
    <p:sldId id="275" r:id="rId14"/>
    <p:sldId id="263" r:id="rId15"/>
    <p:sldId id="265" r:id="rId16"/>
    <p:sldId id="276" r:id="rId17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DA14F-F61C-4C9B-9251-1139BA687A5B}" v="3" dt="2026-04-20T14:25:30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03" autoAdjust="0"/>
  </p:normalViewPr>
  <p:slideViewPr>
    <p:cSldViewPr snapToGrid="0" showGuides="1">
      <p:cViewPr varScale="1">
        <p:scale>
          <a:sx n="68" d="100"/>
          <a:sy n="68" d="100"/>
        </p:scale>
        <p:origin x="117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9A83-88C4-4CBF-97DE-F593BB864B2C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405D-48E0-40B5-AA57-B15A8C26D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5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verbinden kreative Menschen aus der IT-Branche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Gemeinsam digital erfolgreich – 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commendIT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Netzwerk ist das Unternehmer-Netzwerk für die digitale Zukunft und verbindet Menschen und Unternehmen. Insgesamt 65 engagierte Persönlichkeiten aus dem IT- und Technologieumfeld treffen sich regelmäßig in München, Augsburg und Nürnberg, um Wissen zu teilen, Vertrauen aufzubauen und gemeinsam zu wachsen.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71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36B4-BA94-FD68-65C7-E7EEF5A3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496EBE-E750-5551-802A-BDAB9C206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84E7E5-4574-5F45-16E7-09B159CF6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Christian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5AF36-2661-4F03-FBE3-DEE3816D2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50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8D817-E7E4-44C7-2278-8849A99E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362FE5-BFAD-D84A-82CC-281434763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AEA28E-A39B-750F-1407-55E64CC3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Christan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112BF8-69CE-EBE6-9786-7C4863C64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24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Auflösung / Kontext: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Praxisbeispiel (Den Haag / Zahlungsdienste)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Kernaussage: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 Unternehmen sind heute stärker abhängig als ihnen bewusst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57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Ludwig</a:t>
            </a:r>
          </a:p>
          <a:p>
            <a:endParaRPr lang="en-US" dirty="0"/>
          </a:p>
          <a:p>
            <a:r>
              <a:rPr lang="en-US" dirty="0"/>
              <a:t>80% </a:t>
            </a:r>
            <a:r>
              <a:rPr lang="en-US" dirty="0" err="1"/>
              <a:t>wollen</a:t>
            </a:r>
            <a:r>
              <a:rPr lang="en-US" dirty="0"/>
              <a:t> das Risiko </a:t>
            </a:r>
            <a:r>
              <a:rPr lang="en-US" dirty="0" err="1"/>
              <a:t>reduzieren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Anteil</a:t>
            </a:r>
            <a:r>
              <a:rPr lang="en-US" dirty="0"/>
              <a:t> an US-Software:</a:t>
            </a:r>
          </a:p>
          <a:p>
            <a:r>
              <a:rPr lang="en-US" dirty="0"/>
              <a:t>70%-100% </a:t>
            </a:r>
            <a:r>
              <a:rPr lang="en-US" dirty="0" err="1"/>
              <a:t>Anteile</a:t>
            </a:r>
            <a:r>
              <a:rPr lang="en-US" dirty="0"/>
              <a:t>: 48%</a:t>
            </a:r>
            <a:br>
              <a:rPr lang="en-US" dirty="0"/>
            </a:br>
            <a:r>
              <a:rPr lang="en-US" dirty="0"/>
              <a:t>40%-60% </a:t>
            </a:r>
            <a:r>
              <a:rPr lang="en-US" dirty="0" err="1"/>
              <a:t>Anteil</a:t>
            </a:r>
            <a:r>
              <a:rPr lang="en-US" dirty="0"/>
              <a:t>: 22%</a:t>
            </a:r>
          </a:p>
          <a:p>
            <a:endParaRPr lang="en-US" dirty="0"/>
          </a:p>
          <a:p>
            <a:r>
              <a:rPr lang="en-US" dirty="0"/>
              <a:t>Migration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Ausfall</a:t>
            </a:r>
            <a:r>
              <a:rPr lang="en-US" dirty="0"/>
              <a:t>:</a:t>
            </a:r>
          </a:p>
          <a:p>
            <a:r>
              <a:rPr lang="en-US" dirty="0"/>
              <a:t>2-4 </a:t>
            </a:r>
            <a:r>
              <a:rPr lang="en-US" dirty="0" err="1"/>
              <a:t>Wochen</a:t>
            </a:r>
            <a:r>
              <a:rPr lang="en-US" dirty="0"/>
              <a:t>: 37%</a:t>
            </a:r>
          </a:p>
          <a:p>
            <a:r>
              <a:rPr lang="en-US" dirty="0"/>
              <a:t>Mehr </a:t>
            </a:r>
            <a:r>
              <a:rPr lang="en-US" dirty="0" err="1"/>
              <a:t>als</a:t>
            </a:r>
            <a:r>
              <a:rPr lang="en-US" dirty="0"/>
              <a:t> 1 Monat: 32%</a:t>
            </a:r>
          </a:p>
          <a:p>
            <a:r>
              <a:rPr lang="en-US" dirty="0"/>
              <a:t>Mehr </a:t>
            </a:r>
            <a:r>
              <a:rPr lang="en-US" dirty="0" err="1"/>
              <a:t>als</a:t>
            </a:r>
            <a:r>
              <a:rPr lang="en-US" dirty="0"/>
              <a:t> 6 </a:t>
            </a:r>
            <a:r>
              <a:rPr lang="en-US" dirty="0" err="1"/>
              <a:t>Monate</a:t>
            </a:r>
            <a:r>
              <a:rPr lang="en-US" dirty="0"/>
              <a:t>: 22%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8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Ludwig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Umfrageergebnisse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von IT Firmen. Wie </a:t>
            </a: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dann</a:t>
            </a:r>
            <a:r>
              <a:rPr lang="en-US" dirty="0"/>
              <a:t> in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Branchen</a:t>
            </a:r>
            <a:r>
              <a:rPr lang="en-US" dirty="0"/>
              <a:t> </a:t>
            </a:r>
            <a:r>
              <a:rPr lang="en-US" dirty="0" err="1"/>
              <a:t>aussehen</a:t>
            </a:r>
            <a:r>
              <a:rPr lang="en-US" dirty="0"/>
              <a:t>?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07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Christian</a:t>
            </a:r>
          </a:p>
          <a:p>
            <a:r>
              <a:rPr lang="de-DE" b="0" dirty="0"/>
              <a:t>USA: Cloud Act – Einblick der US Behörden in Daten von US IT Firmen, auch wenn Daten in der EU liegen</a:t>
            </a:r>
          </a:p>
          <a:p>
            <a:r>
              <a:rPr lang="de-DE" b="0" dirty="0"/>
              <a:t>IP Schutz</a:t>
            </a:r>
          </a:p>
          <a:p>
            <a:r>
              <a:rPr lang="de-DE" b="0" dirty="0"/>
              <a:t>Steuerbarkeit der Daten-Zugriffe in USA nicht gegeben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38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Ludwig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Komfort maximiert Geschwindigkeit – aber erzeugt Abhängigkeit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1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82A2-795A-0A99-0D53-758BF6F8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E7E308-9047-A91F-5F6B-D8C64A0E8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036572-AEE3-A927-5A9D-A0B6DF61E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(klar &amp; verständlich):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 Souveränität = Fähigkeit, Abhängigkeiten bewusst zu steuern und im Ernstfall handlungsfähig zu bleiben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29B709-8539-CDF7-ECF1-33D84CD04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36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FA211-2D0B-7D3F-D989-A7493D5B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7888AE4-02F0-A0C3-3D0C-7B1F7FA72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660ED1-DC54-1423-8A91-C5784684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Ludwig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Souveränität dort maximieren, wo sie strategischen Mehrwert bringt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Souveränität bei den kritischen Bereichen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D1FFC-0F6F-C85F-458B-4EF5E3FC2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7E2A4-AF7F-2113-E5A3-1E734FEF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CDAAD2-8ECF-FA0A-7B01-2B5323732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F0A671-96B2-D00C-EEAC-83E46E28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Ludwig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A8C357-1848-4DDE-78BC-EC6838BD3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405D-48E0-40B5-AA57-B15A8C26D84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Grafik 8"/>
          <p:cNvPicPr/>
          <p:nvPr/>
        </p:nvPicPr>
        <p:blipFill>
          <a:blip r:embed="rId3"/>
          <a:stretch/>
        </p:blipFill>
        <p:spPr>
          <a:xfrm>
            <a:off x="5771880" y="452520"/>
            <a:ext cx="5756040" cy="2779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Titeltextes durch Klicken bearbeiten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41400" y="768240"/>
            <a:ext cx="500580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5000" b="0" u="none" strike="noStrike">
                <a:solidFill>
                  <a:schemeClr val="lt1"/>
                </a:solidFill>
                <a:effectLst/>
                <a:uFillTx/>
                <a:latin typeface="Albert Sans"/>
              </a:rPr>
              <a:t>Mastertitelformat bearbeiten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341400" y="1557720"/>
            <a:ext cx="4880520" cy="18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000" b="0" u="none" strike="noStrike">
                <a:solidFill>
                  <a:schemeClr val="lt1"/>
                </a:solidFill>
                <a:effectLst/>
                <a:uFillTx/>
                <a:latin typeface="Albert Sans Light"/>
              </a:rPr>
              <a:t>Mastertextformat   </a:t>
            </a:r>
            <a:endParaRPr lang="de-DE" sz="3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" name="Untertitel 2"/>
          <p:cNvSpPr/>
          <p:nvPr/>
        </p:nvSpPr>
        <p:spPr>
          <a:xfrm>
            <a:off x="288000" y="6290640"/>
            <a:ext cx="3400920" cy="43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200" b="0" u="none" strike="noStrike">
                <a:solidFill>
                  <a:schemeClr val="lt1"/>
                </a:solidFill>
                <a:effectLst/>
                <a:uFillTx/>
                <a:latin typeface="Albert Sans"/>
              </a:rPr>
              <a:t>www.commendit.de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>
                <a:solidFill>
                  <a:srgbClr val="1F2C65"/>
                </a:solidFill>
                <a:effectLst/>
                <a:uFillTx/>
                <a:latin typeface="Albert Sans"/>
              </a:rPr>
              <a:t>Mastertitelformat bearbeiten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918800" y="1854360"/>
            <a:ext cx="766944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>
                <a:solidFill>
                  <a:srgbClr val="1F2C65"/>
                </a:solidFill>
                <a:effectLst/>
                <a:uFillTx/>
                <a:latin typeface="Albert Sans Light"/>
              </a:rPr>
              <a:t>Mastertextformat bearbeiten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ei Inhal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0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654080" y="1566720"/>
            <a:ext cx="5181120" cy="16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>
                <a:solidFill>
                  <a:srgbClr val="1F2C65"/>
                </a:solidFill>
                <a:effectLst/>
                <a:uFillTx/>
                <a:latin typeface="Albert Sans"/>
              </a:rPr>
              <a:t>Mastertitelformat bearbeiten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654080" y="3461040"/>
            <a:ext cx="5181120" cy="264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u="none" strike="noStrike">
                <a:solidFill>
                  <a:srgbClr val="1F2C65"/>
                </a:solidFill>
                <a:effectLst/>
                <a:uFillTx/>
                <a:latin typeface="Albert Sans Light"/>
              </a:rPr>
              <a:t>Mastertextformat bearbeiten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98000" y="198000"/>
            <a:ext cx="3916440" cy="64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body"/>
          </p:nvPr>
        </p:nvSpPr>
        <p:spPr>
          <a:xfrm>
            <a:off x="198000" y="198000"/>
            <a:ext cx="5978160" cy="647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077960" y="2070360"/>
            <a:ext cx="5181120" cy="320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u="none" strike="noStrike">
                <a:solidFill>
                  <a:srgbClr val="1F2C65"/>
                </a:solidFill>
                <a:effectLst/>
                <a:uFillTx/>
                <a:latin typeface="Albert Sans Light"/>
              </a:rPr>
              <a:t>Mastertextformat bearbeiten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6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741960" y="477360"/>
            <a:ext cx="3993840" cy="264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u="none" strike="noStrike">
                <a:solidFill>
                  <a:srgbClr val="1F2C65"/>
                </a:solidFill>
                <a:effectLst/>
                <a:uFillTx/>
                <a:latin typeface="Albert Sans Light"/>
              </a:rPr>
              <a:t>Mastertextformat bearbeiten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91360" y="198000"/>
            <a:ext cx="6581520" cy="647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body"/>
          </p:nvPr>
        </p:nvSpPr>
        <p:spPr>
          <a:xfrm>
            <a:off x="198000" y="198000"/>
            <a:ext cx="6478200" cy="647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18840" y="198000"/>
            <a:ext cx="5039640" cy="647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Siebte Gliederungsebene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uernberg@commendIT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5A3BA27-CD32-F7E1-4CAC-6226F18CABDC}"/>
              </a:ext>
            </a:extLst>
          </p:cNvPr>
          <p:cNvSpPr txBox="1"/>
          <p:nvPr/>
        </p:nvSpPr>
        <p:spPr>
          <a:xfrm>
            <a:off x="7448763" y="4602823"/>
            <a:ext cx="3647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Digitale Souveränität: Perspektiven für Unternehmen</a:t>
            </a:r>
          </a:p>
          <a:p>
            <a:endParaRPr lang="de-DE" b="1" dirty="0"/>
          </a:p>
          <a:p>
            <a:r>
              <a:rPr lang="de-DE" dirty="0"/>
              <a:t>Abhängigkeit ist bequem – Souveränität ist strategisch.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E1BE-FC39-13B7-DB4C-133266199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>
            <a:extLst>
              <a:ext uri="{FF2B5EF4-FFF2-40B4-BE49-F238E27FC236}">
                <a16:creationId xmlns:a16="http://schemas.microsoft.com/office/drawing/2014/main" id="{4F6F77A5-C1A7-D3AB-5F35-2A624E85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Pragmatismus: Souverän ohne Produktivitätsverlust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2">
            <a:extLst>
              <a:ext uri="{FF2B5EF4-FFF2-40B4-BE49-F238E27FC236}">
                <a16:creationId xmlns:a16="http://schemas.microsoft.com/office/drawing/2014/main" id="{5EF637CF-0FD0-1614-B7F0-7052D7845B6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8800" y="1985760"/>
            <a:ext cx="823068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Nicht alles muss souverän sein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Fokus auf kritische Bereiche:</a:t>
            </a:r>
          </a:p>
          <a:p>
            <a:pPr marL="801688" indent="-363538">
              <a:spcBef>
                <a:spcPts val="1001"/>
              </a:spcBef>
              <a:buSzPct val="100017"/>
              <a:buFont typeface="Courier New" panose="02070309020205020404" pitchFamily="49" charset="0"/>
              <a:buChar char="o"/>
            </a:pPr>
            <a:r>
              <a:rPr lang="de-DE" sz="2700" dirty="0">
                <a:solidFill>
                  <a:srgbClr val="1F2C65"/>
                </a:solidFill>
                <a:latin typeface="Albert Sans Light"/>
              </a:rPr>
              <a:t>Identitäten</a:t>
            </a:r>
          </a:p>
          <a:p>
            <a:pPr marL="801688" indent="-363538">
              <a:spcBef>
                <a:spcPts val="1001"/>
              </a:spcBef>
              <a:buSzPct val="100017"/>
              <a:buFont typeface="Courier New" panose="02070309020205020404" pitchFamily="49" charset="0"/>
              <a:buChar char="o"/>
            </a:pPr>
            <a:r>
              <a:rPr lang="de-DE" sz="2700" dirty="0">
                <a:solidFill>
                  <a:srgbClr val="1F2C65"/>
                </a:solidFill>
                <a:latin typeface="Albert Sans Light"/>
              </a:rPr>
              <a:t>Daten</a:t>
            </a:r>
          </a:p>
          <a:p>
            <a:pPr marL="801688" indent="-363538">
              <a:spcBef>
                <a:spcPts val="1001"/>
              </a:spcBef>
              <a:buSzPct val="100017"/>
              <a:buFont typeface="Courier New" panose="02070309020205020404" pitchFamily="49" charset="0"/>
              <a:buChar char="o"/>
            </a:pPr>
            <a:r>
              <a:rPr lang="de-DE" sz="2700" dirty="0">
                <a:solidFill>
                  <a:srgbClr val="1F2C65"/>
                </a:solidFill>
                <a:latin typeface="Albert Sans Light"/>
              </a:rPr>
              <a:t>Kernprozesse</a:t>
            </a:r>
          </a:p>
          <a:p>
            <a:pPr marL="801688" indent="-363538">
              <a:spcBef>
                <a:spcPts val="1001"/>
              </a:spcBef>
              <a:buSzPct val="100017"/>
              <a:buFont typeface="Courier New" panose="02070309020205020404" pitchFamily="49" charset="0"/>
              <a:buChar char="o"/>
            </a:pPr>
            <a:r>
              <a:rPr lang="de-DE" sz="2700" dirty="0">
                <a:solidFill>
                  <a:srgbClr val="1F2C65"/>
                </a:solidFill>
                <a:latin typeface="Albert Sans Light"/>
              </a:rPr>
              <a:t>KI-Wissen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800" dirty="0">
                <a:solidFill>
                  <a:srgbClr val="1F2C65"/>
                </a:solidFill>
                <a:latin typeface="Albert Sans Light"/>
              </a:rPr>
              <a:t>Modell: </a:t>
            </a:r>
            <a:r>
              <a:rPr lang="de-DE" sz="2800" b="1" dirty="0">
                <a:solidFill>
                  <a:srgbClr val="1F2C65"/>
                </a:solidFill>
                <a:latin typeface="Albert Sans Light"/>
              </a:rPr>
              <a:t>Core vs. </a:t>
            </a:r>
            <a:r>
              <a:rPr lang="de-DE" sz="2800" b="1" dirty="0" err="1">
                <a:solidFill>
                  <a:srgbClr val="1F2C65"/>
                </a:solidFill>
                <a:latin typeface="Albert Sans Light"/>
              </a:rPr>
              <a:t>commodity</a:t>
            </a:r>
            <a:endParaRPr lang="de-DE" sz="2800" b="1" dirty="0">
              <a:solidFill>
                <a:srgbClr val="1F2C65"/>
              </a:solidFill>
              <a:latin typeface="Albert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046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644B1-15A6-A43F-6F65-81A0BCA49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>
            <a:extLst>
              <a:ext uri="{FF2B5EF4-FFF2-40B4-BE49-F238E27FC236}">
                <a16:creationId xmlns:a16="http://schemas.microsoft.com/office/drawing/2014/main" id="{FDCBD868-C38B-575A-F302-1BC23E05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99" y="365040"/>
            <a:ext cx="7889079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Von der Strategie zur Umsetzung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2">
            <a:extLst>
              <a:ext uri="{FF2B5EF4-FFF2-40B4-BE49-F238E27FC236}">
                <a16:creationId xmlns:a16="http://schemas.microsoft.com/office/drawing/2014/main" id="{C935F3A4-6D8A-5FA3-2AC2-2B4542F6F14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8800" y="1985760"/>
            <a:ext cx="996840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Kleines Unternehmen – Versicherungsmakler</a:t>
            </a:r>
            <a:br>
              <a:rPr lang="de-DE" sz="2400" dirty="0">
                <a:solidFill>
                  <a:srgbClr val="1F2C65"/>
                </a:solidFill>
                <a:latin typeface="Albert Sans Light"/>
              </a:rPr>
            </a:br>
            <a:r>
              <a:rPr lang="de-DE" sz="2400" dirty="0">
                <a:solidFill>
                  <a:srgbClr val="1F2C65"/>
                </a:solidFill>
                <a:latin typeface="Albert Sans Light"/>
              </a:rPr>
              <a:t> → Am Desktop Linux statt Windows 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Mittelstand – Sachverständigenbüro</a:t>
            </a:r>
            <a:br>
              <a:rPr lang="de-DE" sz="2400" dirty="0">
                <a:solidFill>
                  <a:srgbClr val="1F2C65"/>
                </a:solidFill>
                <a:latin typeface="Albert Sans Light"/>
              </a:rPr>
            </a:br>
            <a:r>
              <a:rPr lang="de-DE" sz="2400" dirty="0">
                <a:solidFill>
                  <a:srgbClr val="1F2C65"/>
                </a:solidFill>
                <a:latin typeface="Albert Sans Light"/>
              </a:rPr>
              <a:t> → Nextcloud anstatt Active Directory / Terminalserver / OneDrive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Großunternehmen – Entwicklerfirma</a:t>
            </a:r>
            <a:br>
              <a:rPr lang="de-DE" sz="2400" dirty="0">
                <a:solidFill>
                  <a:srgbClr val="1F2C65"/>
                </a:solidFill>
                <a:latin typeface="Albert Sans Light"/>
              </a:rPr>
            </a:br>
            <a:r>
              <a:rPr lang="de-DE" sz="2400" dirty="0">
                <a:solidFill>
                  <a:srgbClr val="1F2C65"/>
                </a:solidFill>
                <a:latin typeface="Albert Sans Light"/>
              </a:rPr>
              <a:t> → Migration zu einem Linux Desktop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B0EA23E-CBB3-5D07-8262-E822B33CB217}"/>
              </a:ext>
            </a:extLst>
          </p:cNvPr>
          <p:cNvSpPr/>
          <p:nvPr/>
        </p:nvSpPr>
        <p:spPr>
          <a:xfrm>
            <a:off x="2071279" y="4813839"/>
            <a:ext cx="1095022" cy="5531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158E4C-6915-81E5-634B-3040BA645E11}"/>
              </a:ext>
            </a:extLst>
          </p:cNvPr>
          <p:cNvSpPr txBox="1"/>
          <p:nvPr/>
        </p:nvSpPr>
        <p:spPr>
          <a:xfrm>
            <a:off x="3318780" y="4674918"/>
            <a:ext cx="609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Souveränität ist umsetzbar – </a:t>
            </a:r>
            <a:br>
              <a:rPr lang="de-DE" sz="2400" b="1" dirty="0"/>
            </a:br>
            <a:r>
              <a:rPr lang="de-DE" sz="2400" b="1" dirty="0"/>
              <a:t>unabhängig von der Unternehmensgröße</a:t>
            </a:r>
          </a:p>
        </p:txBody>
      </p:sp>
    </p:spTree>
    <p:extLst>
      <p:ext uri="{BB962C8B-B14F-4D97-AF65-F5344CB8AC3E}">
        <p14:creationId xmlns:p14="http://schemas.microsoft.com/office/powerpoint/2010/main" val="56768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E2A9A-CD10-10A1-BD8E-9F4EB59C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42F34E9-1501-ECBD-1F1C-82040147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128" y="3465129"/>
            <a:ext cx="7778293" cy="2294745"/>
          </a:xfrm>
          <a:prstGeom prst="rect">
            <a:avLst/>
          </a:prstGeom>
        </p:spPr>
      </p:pic>
      <p:sp>
        <p:nvSpPr>
          <p:cNvPr id="34" name="PlaceHolder 1">
            <a:extLst>
              <a:ext uri="{FF2B5EF4-FFF2-40B4-BE49-F238E27FC236}">
                <a16:creationId xmlns:a16="http://schemas.microsoft.com/office/drawing/2014/main" id="{C4307191-6288-01C0-9B41-6BBB9520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99" y="365040"/>
            <a:ext cx="823068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Ein Baustein: </a:t>
            </a:r>
            <a:r>
              <a:rPr lang="de-DE" sz="4000" b="0" u="none" strike="noStrike" dirty="0" err="1">
                <a:solidFill>
                  <a:srgbClr val="1F2C65"/>
                </a:solidFill>
                <a:effectLst/>
                <a:uFillTx/>
                <a:latin typeface="Albert Sans"/>
              </a:rPr>
              <a:t>commendIT</a:t>
            </a: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 Toolliste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2">
            <a:extLst>
              <a:ext uri="{FF2B5EF4-FFF2-40B4-BE49-F238E27FC236}">
                <a16:creationId xmlns:a16="http://schemas.microsoft.com/office/drawing/2014/main" id="{481B73F9-C44F-3489-3806-24648857382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8800" y="1985760"/>
            <a:ext cx="823068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spcBef>
                <a:spcPts val="1001"/>
              </a:spcBef>
              <a:buSzPct val="100017"/>
              <a:buBlip>
                <a:blip r:embed="rId4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Kuratierte Alternativen 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4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Orientierungshilfe für Unternehmen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4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Fokus auf praktikable Lösungen 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88DD520-2CF4-1542-4188-FB2EFF428B98}"/>
              </a:ext>
            </a:extLst>
          </p:cNvPr>
          <p:cNvSpPr/>
          <p:nvPr/>
        </p:nvSpPr>
        <p:spPr>
          <a:xfrm>
            <a:off x="2246644" y="5988181"/>
            <a:ext cx="1095022" cy="5531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656397-E094-4BDA-A3BF-10659E103A2C}"/>
              </a:ext>
            </a:extLst>
          </p:cNvPr>
          <p:cNvSpPr txBox="1"/>
          <p:nvPr/>
        </p:nvSpPr>
        <p:spPr>
          <a:xfrm>
            <a:off x="3669509" y="6033927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nuernberg@commendit.de</a:t>
            </a:r>
          </a:p>
        </p:txBody>
      </p:sp>
      <p:sp>
        <p:nvSpPr>
          <p:cNvPr id="3" name="Flussdiagramm: Dokument 2">
            <a:extLst>
              <a:ext uri="{FF2B5EF4-FFF2-40B4-BE49-F238E27FC236}">
                <a16:creationId xmlns:a16="http://schemas.microsoft.com/office/drawing/2014/main" id="{260035F3-EDC4-1434-6DC9-9CE2272D5C5F}"/>
              </a:ext>
            </a:extLst>
          </p:cNvPr>
          <p:cNvSpPr/>
          <p:nvPr/>
        </p:nvSpPr>
        <p:spPr>
          <a:xfrm>
            <a:off x="2322882" y="3663451"/>
            <a:ext cx="7597732" cy="1642833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C144A0-20B2-4AAD-B779-4BA9D4C1C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87" y="153915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05CC2-FEEC-B6D6-074A-A2A47BF0F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>
            <a:extLst>
              <a:ext uri="{FF2B5EF4-FFF2-40B4-BE49-F238E27FC236}">
                <a16:creationId xmlns:a16="http://schemas.microsoft.com/office/drawing/2014/main" id="{94168B23-6715-6AD5-54C6-66DABF79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99" y="365040"/>
            <a:ext cx="7889079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 Konkrete </a:t>
            </a:r>
            <a:r>
              <a:rPr lang="de-DE" sz="4000" b="0" u="none" strike="noStrike" dirty="0" err="1">
                <a:solidFill>
                  <a:srgbClr val="1F2C65"/>
                </a:solidFill>
                <a:effectLst/>
                <a:uFillTx/>
                <a:latin typeface="Albert Sans"/>
              </a:rPr>
              <a:t>To</a:t>
            </a: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-Dos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E41510A-6C84-EEE9-6061-F083438F1B7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6409" r="5723" b="11083"/>
          <a:stretch>
            <a:fillRect/>
          </a:stretch>
        </p:blipFill>
        <p:spPr>
          <a:xfrm>
            <a:off x="2066794" y="1402914"/>
            <a:ext cx="7415408" cy="46026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5778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281819" y="1767960"/>
            <a:ext cx="8455069" cy="4539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br>
              <a:rPr sz="5000" dirty="0"/>
            </a:br>
            <a:r>
              <a:rPr lang="de-DE" b="1" dirty="0">
                <a:solidFill>
                  <a:schemeClr val="bg1"/>
                </a:solidFill>
              </a:rPr>
              <a:t>Digitale Souveränität bedeutet nicht weniger Abhängigkeit – sondern bessere Kontrolle darüber</a:t>
            </a:r>
            <a:endParaRPr lang="de-DE" sz="5000" b="1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341400" y="1217880"/>
            <a:ext cx="500580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5000" b="1" u="none" strike="noStrike">
                <a:solidFill>
                  <a:schemeClr val="lt1"/>
                </a:solidFill>
                <a:effectLst/>
                <a:uFillTx/>
                <a:latin typeface="Albert Sans"/>
              </a:rPr>
              <a:t>Fragen?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341400" y="2147040"/>
            <a:ext cx="4880520" cy="18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C1E3D-6D8B-0E08-C402-7E0BECAA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>
            <a:extLst>
              <a:ext uri="{FF2B5EF4-FFF2-40B4-BE49-F238E27FC236}">
                <a16:creationId xmlns:a16="http://schemas.microsoft.com/office/drawing/2014/main" id="{B87DAD59-A5EB-242C-0333-1B62E479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400" y="1217880"/>
            <a:ext cx="500580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5000" b="1" dirty="0">
                <a:solidFill>
                  <a:schemeClr val="lt1"/>
                </a:solidFill>
                <a:latin typeface="Albert Sans"/>
              </a:rPr>
              <a:t>Kontakt</a:t>
            </a:r>
            <a:endParaRPr lang="de-DE" sz="5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2">
            <a:extLst>
              <a:ext uri="{FF2B5EF4-FFF2-40B4-BE49-F238E27FC236}">
                <a16:creationId xmlns:a16="http://schemas.microsoft.com/office/drawing/2014/main" id="{C66815D0-8A66-DFF8-B341-FDA07536D65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341400" y="2717640"/>
            <a:ext cx="5237190" cy="321363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u="none" strike="noStrike" dirty="0">
                <a:solidFill>
                  <a:schemeClr val="bg1"/>
                </a:solidFill>
                <a:effectLst/>
                <a:uFillTx/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nuernberg@commendIT.de</a:t>
            </a:r>
            <a:endParaRPr lang="de-DE" sz="2400" b="1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1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dirty="0">
                <a:solidFill>
                  <a:schemeClr val="bg1"/>
                </a:solidFill>
                <a:latin typeface="Aptos"/>
              </a:rPr>
              <a:t>Christian Zahn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+49 171 3689743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dirty="0">
                <a:solidFill>
                  <a:schemeClr val="bg1"/>
                </a:solidFill>
                <a:latin typeface="Aptos"/>
              </a:rPr>
              <a:t>Ludwig Bayerlein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dirty="0">
                <a:solidFill>
                  <a:schemeClr val="bg1"/>
                </a:solidFill>
                <a:latin typeface="Aptos"/>
              </a:rPr>
              <a:t>+49 89 4141761-20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1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2202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341400" y="768240"/>
            <a:ext cx="500580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5000" b="1" u="none" strike="noStrike">
                <a:solidFill>
                  <a:schemeClr val="lt1"/>
                </a:solidFill>
                <a:effectLst/>
                <a:uFillTx/>
                <a:latin typeface="Albert Sans"/>
              </a:rPr>
              <a:t>Digitale Souveränität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341400" y="2147040"/>
            <a:ext cx="4880520" cy="18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2500" lnSpcReduction="20000"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endParaRPr lang="de-DE" sz="2800" dirty="0">
              <a:solidFill>
                <a:schemeClr val="bg1"/>
              </a:solidFill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de-DE" sz="3800" dirty="0">
                <a:solidFill>
                  <a:schemeClr val="bg1"/>
                </a:solidFill>
              </a:rPr>
              <a:t>Abhängigkeit ist bequem – </a:t>
            </a:r>
            <a:br>
              <a:rPr lang="de-DE" sz="3800" dirty="0">
                <a:solidFill>
                  <a:schemeClr val="bg1"/>
                </a:solidFill>
              </a:rPr>
            </a:br>
            <a:r>
              <a:rPr lang="de-DE" sz="3800" dirty="0">
                <a:solidFill>
                  <a:schemeClr val="bg1"/>
                </a:solidFill>
              </a:rPr>
              <a:t>      </a:t>
            </a:r>
            <a:br>
              <a:rPr lang="de-DE" sz="3800" dirty="0">
                <a:solidFill>
                  <a:schemeClr val="bg1"/>
                </a:solidFill>
              </a:rPr>
            </a:br>
            <a:r>
              <a:rPr lang="de-DE" sz="3800" dirty="0">
                <a:solidFill>
                  <a:schemeClr val="bg1"/>
                </a:solidFill>
              </a:rPr>
              <a:t>            Souveränität ist strategisch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de-DE" sz="2800" b="0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de-DE" sz="2800" dirty="0">
                <a:solidFill>
                  <a:schemeClr val="bg1"/>
                </a:solidFill>
                <a:latin typeface="Aptos"/>
              </a:rPr>
              <a:t>IHK München und </a:t>
            </a:r>
            <a:r>
              <a:rPr lang="de-DE" sz="2800" dirty="0" err="1">
                <a:solidFill>
                  <a:schemeClr val="bg1"/>
                </a:solidFill>
                <a:latin typeface="Aptos"/>
              </a:rPr>
              <a:t>Oberbavern</a:t>
            </a:r>
            <a:r>
              <a:rPr lang="de-DE" sz="2800" dirty="0">
                <a:solidFill>
                  <a:schemeClr val="bg1"/>
                </a:solidFill>
                <a:latin typeface="Aptos"/>
              </a:rPr>
              <a:t> </a:t>
            </a:r>
            <a:r>
              <a:rPr lang="de-DE" sz="2800" b="0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22.04.2024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18799" y="365040"/>
            <a:ext cx="8007119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4000" dirty="0">
                <a:solidFill>
                  <a:srgbClr val="1F2C65"/>
                </a:solidFill>
                <a:latin typeface="Albert Sans"/>
              </a:rPr>
              <a:t>D</a:t>
            </a: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igitale Souveränität</a:t>
            </a:r>
            <a:b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</a:br>
            <a:r>
              <a:rPr lang="de-DE" sz="2400" dirty="0">
                <a:solidFill>
                  <a:srgbClr val="1F2C65"/>
                </a:solidFill>
                <a:latin typeface="Albert Sans"/>
              </a:rPr>
              <a:t>Abhängigkeit ist bequem – Souveränität ist strategisch </a:t>
            </a:r>
            <a:endParaRPr lang="de-DE" sz="4000" dirty="0">
              <a:solidFill>
                <a:srgbClr val="1F2C65"/>
              </a:solidFill>
              <a:latin typeface="Albert Sans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2ACEE48D-40B6-687D-17C7-431759DA4A9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b="23280"/>
          <a:stretch>
            <a:fillRect/>
          </a:stretch>
        </p:blipFill>
        <p:spPr>
          <a:xfrm>
            <a:off x="7179609" y="1682377"/>
            <a:ext cx="2873282" cy="2455524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E87A2ED-D5DA-07AE-8BCC-30D79456E215}"/>
              </a:ext>
            </a:extLst>
          </p:cNvPr>
          <p:cNvGrpSpPr/>
          <p:nvPr/>
        </p:nvGrpSpPr>
        <p:grpSpPr>
          <a:xfrm>
            <a:off x="2034819" y="1690200"/>
            <a:ext cx="3887539" cy="3212676"/>
            <a:chOff x="1853899" y="1484716"/>
            <a:chExt cx="3887539" cy="321267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3D3E02F-282B-22CB-F2B2-4D086C1B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8" y="1484716"/>
              <a:ext cx="2873282" cy="245552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1E9E31C-9555-4DAB-3C75-F2F502AD6E3E}"/>
                </a:ext>
              </a:extLst>
            </p:cNvPr>
            <p:cNvSpPr txBox="1"/>
            <p:nvPr/>
          </p:nvSpPr>
          <p:spPr>
            <a:xfrm>
              <a:off x="1853899" y="4051061"/>
              <a:ext cx="38875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Unternehmensberater Christian Zahn</a:t>
              </a:r>
            </a:p>
            <a:p>
              <a:endParaRPr lang="de-DE" dirty="0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C2C46A7-AFC9-8C0F-854E-7BD13505A787}"/>
              </a:ext>
            </a:extLst>
          </p:cNvPr>
          <p:cNvSpPr txBox="1"/>
          <p:nvPr/>
        </p:nvSpPr>
        <p:spPr>
          <a:xfrm>
            <a:off x="6849644" y="4258458"/>
            <a:ext cx="353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Geschäftsführer Ludwig Bayerlein</a:t>
            </a:r>
          </a:p>
          <a:p>
            <a:pPr algn="ctr"/>
            <a:r>
              <a:rPr lang="de-DE" dirty="0" err="1"/>
              <a:t>bayerlein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GmbH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2E13F3-7055-9B9A-9E48-85C6619650B3}"/>
              </a:ext>
            </a:extLst>
          </p:cNvPr>
          <p:cNvSpPr txBox="1"/>
          <p:nvPr/>
        </p:nvSpPr>
        <p:spPr>
          <a:xfrm>
            <a:off x="2308916" y="5372755"/>
            <a:ext cx="6761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commendIT</a:t>
            </a:r>
            <a:r>
              <a:rPr lang="de-DE" dirty="0"/>
              <a:t> – Wir verbinden kreative Menschen aus der IT-Branche</a:t>
            </a:r>
          </a:p>
          <a:p>
            <a:endParaRPr lang="de-DE" dirty="0"/>
          </a:p>
          <a:p>
            <a:r>
              <a:rPr lang="de-DE" dirty="0"/>
              <a:t>Ziel des Arbeitskreises DS: pragmatische Lösungen zu definieren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F107-C28F-FED8-E78D-D33AA2EA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Realität der Abhängigkeit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1F6DBF-EDAD-FE66-9FF8-1D8B47574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9" y="3015360"/>
            <a:ext cx="5251283" cy="350085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83C24EB-B1A2-5703-8DEB-21D0BC87B1E2}"/>
              </a:ext>
            </a:extLst>
          </p:cNvPr>
          <p:cNvSpPr txBox="1"/>
          <p:nvPr/>
        </p:nvSpPr>
        <p:spPr>
          <a:xfrm>
            <a:off x="1918800" y="1690200"/>
            <a:ext cx="8712356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308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4"/>
              </a:buBlip>
            </a:pP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Wer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nutzt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geschäftlich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Cloud und SAAS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aus</a:t>
            </a:r>
            <a:r>
              <a:rPr lang="en-GB" sz="240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USA?</a:t>
            </a:r>
            <a:endParaRPr lang="en-GB" sz="2400" dirty="0">
              <a:solidFill>
                <a:srgbClr val="1F2C65"/>
              </a:solidFill>
              <a:latin typeface="Albert Sans Light"/>
              <a:ea typeface="+mj-ea"/>
              <a:cs typeface="+mj-cs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4"/>
              </a:buBlip>
            </a:pP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Wie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lange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bäuchten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Sie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nach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Abschaltung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, bis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Ihr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Unternehmen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wieder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arbeitsfähig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ist</a:t>
            </a:r>
            <a:r>
              <a:rPr lang="en-GB" sz="2400" dirty="0">
                <a:solidFill>
                  <a:srgbClr val="1F2C65"/>
                </a:solidFill>
                <a:latin typeface="Albert Sans Ligh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03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dirty="0">
                <a:solidFill>
                  <a:srgbClr val="1F2C65"/>
                </a:solidFill>
                <a:latin typeface="Albert Sans"/>
              </a:rPr>
              <a:t>Umfrage-Ergebnisse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918800" y="2148840"/>
            <a:ext cx="857592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73% beschäftigen sich mit dem Thema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80% nennen Risikoreduktion als Treiber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50% sind stark abhängig von US-Unternehmen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61% planen keine konkreten Maßnahmen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50% bräuchten Monate zur Wiederherstellung</a:t>
            </a:r>
          </a:p>
          <a:p>
            <a:pPr>
              <a:spcBef>
                <a:spcPts val="1001"/>
              </a:spcBef>
              <a:buSzPct val="100017"/>
            </a:pPr>
            <a:br>
              <a:rPr lang="de-DE" sz="3200" dirty="0">
                <a:sym typeface="Wingdings" panose="05000000000000000000" pitchFamily="2" charset="2"/>
              </a:rPr>
            </a:br>
            <a:endParaRPr lang="de-DE" sz="24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ACB9A7-111A-47E5-EB05-AD842BCA3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049229"/>
            <a:ext cx="7538352" cy="5025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0000" y="1767960"/>
            <a:ext cx="8001720" cy="4539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Hohe Betroffenheit, </a:t>
            </a:r>
            <a:br>
              <a:rPr lang="de-DE" sz="4800" b="1" dirty="0">
                <a:solidFill>
                  <a:schemeClr val="bg1"/>
                </a:solidFill>
              </a:rPr>
            </a:br>
            <a:r>
              <a:rPr lang="de-DE" sz="4800" b="1" dirty="0">
                <a:solidFill>
                  <a:schemeClr val="bg1"/>
                </a:solidFill>
              </a:rPr>
              <a:t>        aber geringe Umsetzung</a:t>
            </a:r>
            <a:endParaRPr lang="de-DE" sz="5400" b="0" u="none" strike="noStrike" dirty="0">
              <a:solidFill>
                <a:schemeClr val="bg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Was verstehen wir unter digitaler Souveränität?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918800" y="1985760"/>
            <a:ext cx="823068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Es wird immer Abhängigkeiten geben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Problem ist nicht Abhängigkeit – sondern fehlende Steuerbarkeit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Steuerbarkeit erhöht sich durch transparentes Regelwerk und regionale Gesetze</a:t>
            </a:r>
            <a:endParaRPr lang="de-DE" sz="2400" b="0" u="none" strike="noStrike" dirty="0">
              <a:solidFill>
                <a:srgbClr val="1F2C65"/>
              </a:solidFill>
              <a:effectLst/>
              <a:uFillTx/>
              <a:latin typeface="Albert Sans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de-DE" sz="24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FC100-3412-9333-48AB-FA2E675A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>
            <a:extLst>
              <a:ext uri="{FF2B5EF4-FFF2-40B4-BE49-F238E27FC236}">
                <a16:creationId xmlns:a16="http://schemas.microsoft.com/office/drawing/2014/main" id="{DCBC67FD-A9ED-DD2A-BDDC-8529AE1C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7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Warum entscheiden wir uns für Abhängigkeit?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0" name="PlaceHolder 2">
            <a:extLst>
              <a:ext uri="{FF2B5EF4-FFF2-40B4-BE49-F238E27FC236}">
                <a16:creationId xmlns:a16="http://schemas.microsoft.com/office/drawing/2014/main" id="{505CB1AC-6D6D-6694-756A-CE1D4FBE5FA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8800" y="1595540"/>
            <a:ext cx="890136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spcBef>
                <a:spcPts val="1001"/>
              </a:spcBef>
              <a:buSzPct val="100017"/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Treiber: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Schnelle Implementierung &amp; Time </a:t>
            </a:r>
            <a:r>
              <a:rPr lang="de-DE" sz="2400" b="0" u="none" strike="noStrike" dirty="0" err="1">
                <a:solidFill>
                  <a:srgbClr val="1F2C65"/>
                </a:solidFill>
                <a:effectLst/>
                <a:uFillTx/>
                <a:latin typeface="Albert Sans Light"/>
              </a:rPr>
              <a:t>to</a:t>
            </a: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 Market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Geringe Einstiegshürden 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„Quasi-Standard“ (Marktdominanz) 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Hohe Integrationsdichte </a:t>
            </a:r>
          </a:p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KI verstärkt Plattformbindung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de-DE" sz="24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50041DE-3861-E7AF-CB71-75347DD40B7A}"/>
              </a:ext>
            </a:extLst>
          </p:cNvPr>
          <p:cNvSpPr/>
          <p:nvPr/>
        </p:nvSpPr>
        <p:spPr>
          <a:xfrm>
            <a:off x="2071279" y="4813839"/>
            <a:ext cx="1095022" cy="5531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F6AF07-49CA-12D8-FD33-DCAE1F8E3CDD}"/>
              </a:ext>
            </a:extLst>
          </p:cNvPr>
          <p:cNvSpPr txBox="1"/>
          <p:nvPr/>
        </p:nvSpPr>
        <p:spPr>
          <a:xfrm>
            <a:off x="3494328" y="4813839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Komfort maximiert Geschwindigkeit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268BD6-B8A6-2D54-95CE-7DCFDA7AF572}"/>
              </a:ext>
            </a:extLst>
          </p:cNvPr>
          <p:cNvSpPr txBox="1"/>
          <p:nvPr/>
        </p:nvSpPr>
        <p:spPr>
          <a:xfrm>
            <a:off x="3494328" y="5569026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2800" b="1" dirty="0"/>
              <a:t>aber erzeugt Abhängigkeit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CCDF7A5-13FE-F056-FC03-7A68FB5B3E37}"/>
              </a:ext>
            </a:extLst>
          </p:cNvPr>
          <p:cNvSpPr/>
          <p:nvPr/>
        </p:nvSpPr>
        <p:spPr>
          <a:xfrm>
            <a:off x="2071279" y="5506482"/>
            <a:ext cx="1095022" cy="553156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81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E25A5-533E-6752-5847-3F49C0D5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>
            <a:extLst>
              <a:ext uri="{FF2B5EF4-FFF2-40B4-BE49-F238E27FC236}">
                <a16:creationId xmlns:a16="http://schemas.microsoft.com/office/drawing/2014/main" id="{535BC7FB-EDE3-A906-9792-97D249C9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00" y="365040"/>
            <a:ext cx="76694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4000" b="0" u="none" strike="noStrike" dirty="0">
                <a:solidFill>
                  <a:srgbClr val="1F2C65"/>
                </a:solidFill>
                <a:effectLst/>
                <a:uFillTx/>
                <a:latin typeface="Albert Sans"/>
              </a:rPr>
              <a:t>Was strategische digitale Souveränität bedeutet </a:t>
            </a:r>
            <a:endParaRPr lang="de-DE" sz="40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2">
            <a:extLst>
              <a:ext uri="{FF2B5EF4-FFF2-40B4-BE49-F238E27FC236}">
                <a16:creationId xmlns:a16="http://schemas.microsoft.com/office/drawing/2014/main" id="{AA4D4FD4-F945-EE98-21D7-87C3F8EA1B3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8800" y="1985760"/>
            <a:ext cx="8230680" cy="41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dirty="0">
                <a:solidFill>
                  <a:srgbClr val="1F2C65"/>
                </a:solidFill>
                <a:latin typeface="Albert Sans Light"/>
              </a:rPr>
              <a:t>Exit-Strategien von Anfang an betrachten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Multi-Vendor statt Single-Vendor 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Offene Standards &amp; portable Daten 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Modulare Architekturen 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KI-</a:t>
            </a:r>
            <a:r>
              <a:rPr lang="de-DE" sz="2400" b="0" u="none" strike="noStrike" dirty="0" err="1">
                <a:solidFill>
                  <a:srgbClr val="1F2C65"/>
                </a:solidFill>
                <a:effectLst/>
                <a:uFillTx/>
                <a:latin typeface="Albert Sans Light"/>
              </a:rPr>
              <a:t>Governance</a:t>
            </a: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 &amp; Modell-Portabilität </a:t>
            </a: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SzPct val="100017"/>
              <a:buBlip>
                <a:blip r:embed="rId3"/>
              </a:buBlip>
            </a:pPr>
            <a:r>
              <a:rPr lang="de-DE" sz="2400" b="0" u="none" strike="noStrike" dirty="0">
                <a:solidFill>
                  <a:srgbClr val="1F2C65"/>
                </a:solidFill>
                <a:effectLst/>
                <a:uFillTx/>
                <a:latin typeface="Albert Sans Light"/>
              </a:rPr>
              <a:t>Alternativen gezielt einsetzen 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de-DE" sz="2400" b="0" u="none" strike="noStrike" dirty="0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2747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7D1514B0AA7E4196AB52BAC85A06A5" ma:contentTypeVersion="25" ma:contentTypeDescription="Ein neues Dokument erstellen." ma:contentTypeScope="" ma:versionID="92780e28e657bcf3535cbdfa1c678d84">
  <xsd:schema xmlns:xsd="http://www.w3.org/2001/XMLSchema" xmlns:xs="http://www.w3.org/2001/XMLSchema" xmlns:p="http://schemas.microsoft.com/office/2006/metadata/properties" xmlns:ns1="http://schemas.microsoft.com/sharepoint/v3" xmlns:ns2="d9c5800b-aea4-4dbf-8933-5d532d8ec737" xmlns:ns3="aeaa1080-10fc-45ec-a98f-3bff373c1d39" targetNamespace="http://schemas.microsoft.com/office/2006/metadata/properties" ma:root="true" ma:fieldsID="4fd379954eec9c199691b8f7be1d5f40" ns1:_="" ns2:_="" ns3:_="">
    <xsd:import namespace="http://schemas.microsoft.com/sharepoint/v3"/>
    <xsd:import namespace="d9c5800b-aea4-4dbf-8933-5d532d8ec737"/>
    <xsd:import namespace="aeaa1080-10fc-45ec-a98f-3bff373c1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MediaServiceKeyPoints" minOccurs="0"/>
                <xsd:element ref="ns3:TaxCatchAll" minOccurs="0"/>
                <xsd:element ref="ns2:MediaLengthInSecond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3:SharedWithUsers" minOccurs="0"/>
                <xsd:element ref="ns2:_Flow_SignoffStatus" minOccurs="0"/>
                <xsd:element ref="ns2:MediaServiceBillingMetadata" minOccurs="0"/>
                <xsd:element ref="ns2:wicht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I-Aktion der einheitlichen Compliancerichtlinie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5800b-aea4-4dbf-8933-5d532d8ec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15451bee-5533-49a1-8dd5-f30616748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_Flow_SignoffStatus" ma:index="28" nillable="true" ma:displayName="Status Unterschrift" ma:internalName="Status_x0020_Unterschrift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wichtig" ma:index="30" nillable="true" ma:displayName="wichtig" ma:format="Dropdown" ma:internalName="wichtig">
      <xsd:simpleType>
        <xsd:restriction base="dms:Choice">
          <xsd:enumeration value="wichti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a1080-10fc-45ec-a98f-3bff373c1d3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ff56eee-a3b8-48e0-9891-7816f077ae8c}" ma:internalName="TaxCatchAll" ma:showField="CatchAllData" ma:web="aeaa1080-10fc-45ec-a98f-3bff373c1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2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wichtig xmlns="d9c5800b-aea4-4dbf-8933-5d532d8ec737" xsi:nil="true"/>
    <lcf76f155ced4ddcb4097134ff3c332f xmlns="d9c5800b-aea4-4dbf-8933-5d532d8ec737">
      <Terms xmlns="http://schemas.microsoft.com/office/infopath/2007/PartnerControls"/>
    </lcf76f155ced4ddcb4097134ff3c332f>
    <_ip_UnifiedCompliancePolicyProperties xmlns="http://schemas.microsoft.com/sharepoint/v3" xsi:nil="true"/>
    <_Flow_SignoffStatus xmlns="d9c5800b-aea4-4dbf-8933-5d532d8ec737" xsi:nil="true"/>
    <TaxCatchAll xmlns="aeaa1080-10fc-45ec-a98f-3bff373c1d39" xsi:nil="true"/>
  </documentManagement>
</p:properties>
</file>

<file path=customXml/itemProps1.xml><?xml version="1.0" encoding="utf-8"?>
<ds:datastoreItem xmlns:ds="http://schemas.openxmlformats.org/officeDocument/2006/customXml" ds:itemID="{93C5E4F8-CC3C-42BD-A453-C0414005B101}"/>
</file>

<file path=customXml/itemProps2.xml><?xml version="1.0" encoding="utf-8"?>
<ds:datastoreItem xmlns:ds="http://schemas.openxmlformats.org/officeDocument/2006/customXml" ds:itemID="{3A7F6298-A845-48BC-A7CA-4D5BF21C54EE}"/>
</file>

<file path=customXml/itemProps3.xml><?xml version="1.0" encoding="utf-8"?>
<ds:datastoreItem xmlns:ds="http://schemas.openxmlformats.org/officeDocument/2006/customXml" ds:itemID="{77219F8F-5D33-40C5-A439-ACB5F0BF55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Breitbild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Albert Sans</vt:lpstr>
      <vt:lpstr>Albert Sans Light</vt:lpstr>
      <vt:lpstr>Aptos</vt:lpstr>
      <vt:lpstr>Arial</vt:lpstr>
      <vt:lpstr>Calibri</vt:lpstr>
      <vt:lpstr>Courier New</vt:lpstr>
      <vt:lpstr>Symbol</vt:lpstr>
      <vt:lpstr>Wingdings</vt:lpstr>
      <vt:lpstr>Office</vt:lpstr>
      <vt:lpstr>PowerPoint-Präsentation</vt:lpstr>
      <vt:lpstr>Digitale Souveränität</vt:lpstr>
      <vt:lpstr>Digitale Souveränität Abhängigkeit ist bequem – Souveränität ist strategisch </vt:lpstr>
      <vt:lpstr>Realität der Abhängigkeit</vt:lpstr>
      <vt:lpstr>Umfrage-Ergebnisse</vt:lpstr>
      <vt:lpstr>Hohe Betroffenheit,          aber geringe Umsetzung</vt:lpstr>
      <vt:lpstr>Was verstehen wir unter digitaler Souveränität? </vt:lpstr>
      <vt:lpstr>Warum entscheiden wir uns für Abhängigkeit? </vt:lpstr>
      <vt:lpstr>Was strategische digitale Souveränität bedeutet </vt:lpstr>
      <vt:lpstr>Pragmatismus: Souverän ohne Produktivitätsverlust </vt:lpstr>
      <vt:lpstr>Von der Strategie zur Umsetzung </vt:lpstr>
      <vt:lpstr>Ein Baustein: commendIT Toolliste </vt:lpstr>
      <vt:lpstr> Konkrete To-Dos</vt:lpstr>
      <vt:lpstr> Digitale Souveränität bedeutet nicht weniger Abhängigkeit – sondern bessere Kontrolle darüber</vt:lpstr>
      <vt:lpstr>Fragen?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Stefan Manhart</dc:creator>
  <dc:description/>
  <cp:lastModifiedBy>Christian Zahn</cp:lastModifiedBy>
  <cp:revision>30</cp:revision>
  <cp:lastPrinted>2025-05-16T10:40:20Z</cp:lastPrinted>
  <dcterms:created xsi:type="dcterms:W3CDTF">2025-02-18T11:06:26Z</dcterms:created>
  <dcterms:modified xsi:type="dcterms:W3CDTF">2026-04-20T14:31:58Z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r8>10</vt:r8>
  </property>
  <property fmtid="{D5CDD505-2E9C-101B-9397-08002B2CF9AE}" pid="4" name="ContentTypeId">
    <vt:lpwstr>0x010100937D1514B0AA7E4196AB52BAC85A06A5</vt:lpwstr>
  </property>
</Properties>
</file>