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3" r:id="rId5"/>
    <p:sldId id="264" r:id="rId6"/>
    <p:sldId id="257" r:id="rId7"/>
    <p:sldId id="265" r:id="rId8"/>
    <p:sldId id="258" r:id="rId9"/>
    <p:sldId id="266" r:id="rId10"/>
    <p:sldId id="261" r:id="rId11"/>
  </p:sldIdLst>
  <p:sldSz cx="9144000" cy="5143500" type="screen16x9"/>
  <p:notesSz cx="6797675" cy="99822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5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8F2FD8-ECA7-4BEB-9628-F309A22A4BA0}" v="1" dt="2025-07-22T08:06:48.264"/>
    <p1510:client id="{EFE30C60-90B9-454A-AF28-DA7D831C6B35}" v="57" dt="2025-07-22T08:38:42.08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45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tal Berier" userId="20465076-f832-4c35-9655-2bb108302773" providerId="ADAL" clId="{B08F2FD8-ECA7-4BEB-9628-F309A22A4BA0}"/>
    <pc:docChg chg="modSld">
      <pc:chgData name="Chantal Berier" userId="20465076-f832-4c35-9655-2bb108302773" providerId="ADAL" clId="{B08F2FD8-ECA7-4BEB-9628-F309A22A4BA0}" dt="2025-07-21T12:02:24.605" v="2" actId="207"/>
      <pc:docMkLst>
        <pc:docMk/>
      </pc:docMkLst>
      <pc:sldChg chg="modSp mod">
        <pc:chgData name="Chantal Berier" userId="20465076-f832-4c35-9655-2bb108302773" providerId="ADAL" clId="{B08F2FD8-ECA7-4BEB-9628-F309A22A4BA0}" dt="2025-07-21T12:02:24.605" v="2" actId="207"/>
        <pc:sldMkLst>
          <pc:docMk/>
          <pc:sldMk cId="929422886" sldId="258"/>
        </pc:sldMkLst>
        <pc:spChg chg="mod">
          <ac:chgData name="Chantal Berier" userId="20465076-f832-4c35-9655-2bb108302773" providerId="ADAL" clId="{B08F2FD8-ECA7-4BEB-9628-F309A22A4BA0}" dt="2025-07-21T12:02:24.605" v="2" actId="207"/>
          <ac:spMkLst>
            <pc:docMk/>
            <pc:sldMk cId="929422886" sldId="258"/>
            <ac:spMk id="2" creationId="{A4D79F13-EB9C-53C6-8597-C7D1E0273E29}"/>
          </ac:spMkLst>
        </pc:spChg>
      </pc:sldChg>
    </pc:docChg>
  </pc:docChgLst>
  <pc:docChgLst>
    <pc:chgData name="Chantal Berier" userId="20465076-f832-4c35-9655-2bb108302773" providerId="ADAL" clId="{EFE30C60-90B9-454A-AF28-DA7D831C6B35}"/>
    <pc:docChg chg="custSel modSld">
      <pc:chgData name="Chantal Berier" userId="20465076-f832-4c35-9655-2bb108302773" providerId="ADAL" clId="{EFE30C60-90B9-454A-AF28-DA7D831C6B35}" dt="2025-07-22T08:38:42.080" v="56" actId="1076"/>
      <pc:docMkLst>
        <pc:docMk/>
      </pc:docMkLst>
      <pc:sldChg chg="modSp mod">
        <pc:chgData name="Chantal Berier" userId="20465076-f832-4c35-9655-2bb108302773" providerId="ADAL" clId="{EFE30C60-90B9-454A-AF28-DA7D831C6B35}" dt="2025-07-22T08:37:28.312" v="49" actId="20577"/>
        <pc:sldMkLst>
          <pc:docMk/>
          <pc:sldMk cId="349239698" sldId="264"/>
        </pc:sldMkLst>
        <pc:spChg chg="mod">
          <ac:chgData name="Chantal Berier" userId="20465076-f832-4c35-9655-2bb108302773" providerId="ADAL" clId="{EFE30C60-90B9-454A-AF28-DA7D831C6B35}" dt="2025-07-22T08:37:28.312" v="49" actId="20577"/>
          <ac:spMkLst>
            <pc:docMk/>
            <pc:sldMk cId="349239698" sldId="264"/>
            <ac:spMk id="4" creationId="{9392B077-5C27-A22A-A049-124616704466}"/>
          </ac:spMkLst>
        </pc:spChg>
      </pc:sldChg>
      <pc:sldChg chg="addSp delSp modSp mod">
        <pc:chgData name="Chantal Berier" userId="20465076-f832-4c35-9655-2bb108302773" providerId="ADAL" clId="{EFE30C60-90B9-454A-AF28-DA7D831C6B35}" dt="2025-07-22T08:38:42.080" v="56" actId="1076"/>
        <pc:sldMkLst>
          <pc:docMk/>
          <pc:sldMk cId="3587635043" sldId="266"/>
        </pc:sldMkLst>
        <pc:spChg chg="add mod">
          <ac:chgData name="Chantal Berier" userId="20465076-f832-4c35-9655-2bb108302773" providerId="ADAL" clId="{EFE30C60-90B9-454A-AF28-DA7D831C6B35}" dt="2025-07-22T08:38:38.915" v="55" actId="1076"/>
          <ac:spMkLst>
            <pc:docMk/>
            <pc:sldMk cId="3587635043" sldId="266"/>
            <ac:spMk id="2" creationId="{DC1A12E3-8B8D-4BA3-30FC-3E506CC0114C}"/>
          </ac:spMkLst>
        </pc:spChg>
        <pc:spChg chg="mod">
          <ac:chgData name="Chantal Berier" userId="20465076-f832-4c35-9655-2bb108302773" providerId="ADAL" clId="{EFE30C60-90B9-454A-AF28-DA7D831C6B35}" dt="2025-07-22T08:38:42.080" v="56" actId="1076"/>
          <ac:spMkLst>
            <pc:docMk/>
            <pc:sldMk cId="3587635043" sldId="266"/>
            <ac:spMk id="6" creationId="{124F5ED1-45BA-B187-5138-C14AE24D2239}"/>
          </ac:spMkLst>
        </pc:spChg>
        <pc:spChg chg="del">
          <ac:chgData name="Chantal Berier" userId="20465076-f832-4c35-9655-2bb108302773" providerId="ADAL" clId="{EFE30C60-90B9-454A-AF28-DA7D831C6B35}" dt="2025-07-22T08:38:19.612" v="50" actId="478"/>
          <ac:spMkLst>
            <pc:docMk/>
            <pc:sldMk cId="3587635043" sldId="266"/>
            <ac:spMk id="7" creationId="{CEFC5BAB-EAF0-C019-133F-D47C92635F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22.07.2025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81359"/>
            <a:ext cx="2945659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81359"/>
            <a:ext cx="2945659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928688"/>
            <a:ext cx="5486400" cy="3087687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321241"/>
            <a:ext cx="6034426" cy="48334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81359"/>
            <a:ext cx="2945659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81359"/>
            <a:ext cx="2945659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35CF-123C-F6CA-AD80-BA4CF171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3D36075-E694-E0B2-675B-46619B79C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928688"/>
            <a:ext cx="5486400" cy="30876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EFC2E5-D138-7E86-2ECD-F1A8655EE8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4A34A5-B771-C10B-A558-1C135C640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8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25AE-FF96-D8D3-334C-3CAA13C46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09FD73-0343-E976-B4E6-B7EB355C9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5638" y="928688"/>
            <a:ext cx="5486400" cy="3087687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0A45C3-E5B6-4E02-FCDB-E22C94E2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974548-EF88-0A63-15C6-85A3489232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7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3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1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17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2C9396F-0E27-4874-B398-5F2BB788C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347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/>
              <a:t>Durch Klicken auf das Symbol ein Bild einfügen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prstGeom prst="rect">
            <a:avLst/>
          </a:prstGeo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  <a:br>
              <a:rPr lang="de-DE"/>
            </a:br>
            <a:r>
              <a:rPr lang="de-DE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Grafik 39">
            <a:extLst>
              <a:ext uri="{FF2B5EF4-FFF2-40B4-BE49-F238E27FC236}">
                <a16:creationId xmlns:a16="http://schemas.microsoft.com/office/drawing/2014/main" id="{3BB2DA3E-33D6-8E41-D036-686150321A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263" y="4227931"/>
            <a:ext cx="1116002" cy="5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München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2949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A411634-C28B-41E3-B3E7-8A4BEBDF7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9" b="8093"/>
          <a:stretch/>
        </p:blipFill>
        <p:spPr bwMode="gray">
          <a:xfrm>
            <a:off x="0" y="-349"/>
            <a:ext cx="9144000" cy="347074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prstGeom prst="rect">
            <a:avLst/>
          </a:prstGeo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 </a:t>
            </a:r>
            <a:br>
              <a:rPr lang="de-DE"/>
            </a:br>
            <a:r>
              <a:rPr lang="de-DE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Untertitel in max. eine Zeile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8B905AF-4A64-4737-9E87-C94F92133859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54C3CA46-C321-41D7-8244-4D2DABDAEBA8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97D70BD6-EA4B-49D6-841E-881C377DF254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6C7FA69E-48BF-4BED-BB49-AEB910395ACC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C796D46-6450-472A-9045-63E3C6D56107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85287F9-02BB-4ACC-8005-A5B99F4B6C2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31A6B45-2A5D-4210-B50F-FBBB997A37A4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11AE48AE-50B3-4813-A43A-1EA9B178482E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D2A8AD6-852F-4095-9D1E-1BD7F36935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54EED5F9-E975-48F8-A8D0-C88D10412526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8F2C98F2-DAEC-4086-8D84-71497A32B4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D4B3C5E-7FF3-4C53-AE3F-E85F825FB0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3D5D6A3-A5D7-4085-9103-846C16983517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21067DA8-93C3-4847-8743-8CBF3651B2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2B734C9A-0AB2-4145-AA37-E6A65DB4D5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4F8BD172-22AC-1964-BFF6-E154F285F6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263" y="4232451"/>
            <a:ext cx="1115748" cy="5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">
            <a:extLst>
              <a:ext uri="{FF2B5EF4-FFF2-40B4-BE49-F238E27FC236}">
                <a16:creationId xmlns:a16="http://schemas.microsoft.com/office/drawing/2014/main" id="{F6BEF8B6-86D2-0701-71B4-A7CED78D34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-955334"/>
            <a:ext cx="5422416" cy="5421826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Durch Klicken auf das                Symbol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15498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0F2FB7A-929E-0779-864F-BE9B4DAFB9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6429" y="-410211"/>
            <a:ext cx="3390093" cy="3390803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Durch Klicken auf das                Symbol ein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89593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306" imgH="306" progId="TCLayout.ActiveDocument.1">
                  <p:embed/>
                </p:oleObj>
              </mc:Choice>
              <mc:Fallback>
                <p:oleObj name="think-cell Folie" r:id="rId8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9494226-E554-4FC7-B318-8585A96BF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9" r:id="rId4"/>
  </p:sldLayoutIdLst>
  <p:hf sldNum="0"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ihk.de/data-ac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bihk.de/data-act" TargetMode="Externa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hk.de/ki-webinar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11C68-88B7-73BB-D962-4E164FE94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39A00B02-E9B5-A3FA-7829-B9C5E2C652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0274" b="10274"/>
          <a:stretch>
            <a:fillRect/>
          </a:stretch>
        </p:blipFill>
        <p:spPr/>
      </p:pic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23DE40B-A4DF-2A31-07C1-B410154A0B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23DE40B-A4DF-2A31-07C1-B410154A0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63404317-E553-0AC6-925D-EE5FD882048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C82D2F5-149B-468C-0C4E-C0FA0CA7B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/>
              <a:t>Was Unternehmen jetzt wissen müssen </a:t>
            </a:r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357FE7B-1DC1-6B7E-89A1-C3F682F3F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err="1"/>
              <a:t>Webinarreihe</a:t>
            </a:r>
            <a:r>
              <a:rPr lang="de-DE"/>
              <a:t> Data Act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2DAAF1-E47C-5E8D-13CC-813153A7908D}"/>
              </a:ext>
            </a:extLst>
          </p:cNvPr>
          <p:cNvSpPr txBox="1"/>
          <p:nvPr/>
        </p:nvSpPr>
        <p:spPr>
          <a:xfrm rot="16200000">
            <a:off x="8397152" y="651387"/>
            <a:ext cx="126637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600"/>
              <a:t>Bildnachweis: Stockportal © Fotograf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46FB3D4-4872-C5E3-1EC3-32C6CC074917}"/>
              </a:ext>
            </a:extLst>
          </p:cNvPr>
          <p:cNvSpPr txBox="1"/>
          <p:nvPr/>
        </p:nvSpPr>
        <p:spPr>
          <a:xfrm rot="20795761">
            <a:off x="568727" y="778577"/>
            <a:ext cx="6832940" cy="984885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Willkommen beim Webinar! </a:t>
            </a:r>
            <a:br>
              <a:rPr lang="de-DE" sz="3200" b="1">
                <a:solidFill>
                  <a:schemeClr val="bg1"/>
                </a:solidFill>
              </a:rPr>
            </a:br>
            <a:r>
              <a:rPr lang="de-DE" sz="3200" b="1">
                <a:solidFill>
                  <a:schemeClr val="bg1"/>
                </a:solidFill>
              </a:rPr>
              <a:t>Gleich geht‘s los…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0D10B4-A6F3-56D4-0DE4-30CE4068E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396" y="4219939"/>
            <a:ext cx="1111515" cy="5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2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E1B7E-C58D-9A94-5436-EF8A4E29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69EE148-32F4-0875-D6DE-7E94C427AB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69EE148-32F4-0875-D6DE-7E94C427A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6620D33D-C963-9E6D-D787-AE4A2B7E16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b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63DD624-8C2B-DF63-D6AD-19D410678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/>
              <a:t>Online-Marketing</a:t>
            </a:r>
            <a:br>
              <a:rPr lang="de-DE" sz="3600"/>
            </a:br>
            <a:r>
              <a:rPr lang="de-DE" sz="2000"/>
              <a:t>Der Fahrplan für Ihren Erfolg</a:t>
            </a:r>
            <a:endParaRPr lang="de-DE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392B077-5C27-A22A-A049-124616704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Data Act &amp; DSGVO: Neue Chancen für Unternehmen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1BFC03-8164-78A2-CE68-AB44AF3BC6C0}"/>
              </a:ext>
            </a:extLst>
          </p:cNvPr>
          <p:cNvSpPr txBox="1"/>
          <p:nvPr/>
        </p:nvSpPr>
        <p:spPr>
          <a:xfrm rot="16200000">
            <a:off x="8397152" y="651387"/>
            <a:ext cx="126637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600"/>
              <a:t>Bildnachweis: Stockportal © Fotograf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3AFD9E1-DF9A-1586-A534-8B3C483FD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1396" y="4219939"/>
            <a:ext cx="1111515" cy="551381"/>
          </a:xfrm>
          <a:prstGeom prst="rect">
            <a:avLst/>
          </a:prstGeom>
        </p:spPr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95A4D9A2-BA60-3241-A662-17F0CCF214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t="10274" b="10274"/>
          <a:stretch>
            <a:fillRect/>
          </a:stretch>
        </p:blipFill>
        <p:spPr/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E93C722B-9791-C652-CD66-1E841A43EF98}"/>
              </a:ext>
            </a:extLst>
          </p:cNvPr>
          <p:cNvSpPr txBox="1">
            <a:spLocks/>
          </p:cNvSpPr>
          <p:nvPr/>
        </p:nvSpPr>
        <p:spPr bwMode="gray">
          <a:xfrm>
            <a:off x="4259200" y="2202200"/>
            <a:ext cx="4881600" cy="1267200"/>
          </a:xfrm>
          <a:prstGeom prst="rect">
            <a:avLst/>
          </a:prstGeom>
          <a:solidFill>
            <a:schemeClr val="accent1"/>
          </a:solidFill>
        </p:spPr>
        <p:txBody>
          <a:bodyPr lIns="360000" rIns="360000" anchor="ctr"/>
          <a:lstStyle>
            <a:lvl1pPr algn="l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/>
              <a:t>Data Act: Was Unternehmen jetzt wissen müssen </a:t>
            </a: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4923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51B9A131-0243-FFF5-3548-3849E04E9DB1}"/>
              </a:ext>
            </a:extLst>
          </p:cNvPr>
          <p:cNvSpPr txBox="1"/>
          <p:nvPr/>
        </p:nvSpPr>
        <p:spPr>
          <a:xfrm>
            <a:off x="0" y="375717"/>
            <a:ext cx="3646800" cy="760959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144000" bIns="72000" rtlCol="0" anchor="t" anchorCtr="0">
            <a:spAutoFit/>
          </a:bodyPr>
          <a:lstStyle/>
          <a:p>
            <a:r>
              <a:rPr lang="de-DE" sz="2000" b="1">
                <a:solidFill>
                  <a:schemeClr val="bg1"/>
                </a:solidFill>
              </a:rPr>
              <a:t>Digitalisierungsinitiative</a:t>
            </a:r>
          </a:p>
          <a:p>
            <a:r>
              <a:rPr lang="de-DE" sz="2000" b="1">
                <a:solidFill>
                  <a:schemeClr val="bg1"/>
                </a:solidFill>
              </a:rPr>
              <a:t>Ihrer bayerischen IHKs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1CE73DC0-A57F-670B-3D3A-F404BC9B0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22" y="212144"/>
            <a:ext cx="951428" cy="475714"/>
          </a:xfrm>
          <a:prstGeom prst="rect">
            <a:avLst/>
          </a:prstGeom>
        </p:spPr>
      </p:pic>
      <p:pic>
        <p:nvPicPr>
          <p:cNvPr id="2" name="Picture 5" descr="I:\Bereich_VII-Pool\10_Referat_VII-1_Pool\Refpool_IKT\Digitalisierung\Veranstaltungen\2021\20210504 - Webinarreihe Blockchain\Logo IHKs Bayern.png">
            <a:extLst>
              <a:ext uri="{FF2B5EF4-FFF2-40B4-BE49-F238E27FC236}">
                <a16:creationId xmlns:a16="http://schemas.microsoft.com/office/drawing/2014/main" id="{C1284C71-4BC6-EABB-B9C6-D2F6C21C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2" y="1566595"/>
            <a:ext cx="2608149" cy="56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42EA9A9-DB1B-6026-2463-E608FD3D95F7}"/>
              </a:ext>
            </a:extLst>
          </p:cNvPr>
          <p:cNvSpPr txBox="1"/>
          <p:nvPr/>
        </p:nvSpPr>
        <p:spPr>
          <a:xfrm>
            <a:off x="242152" y="2476945"/>
            <a:ext cx="4856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>
                <a:hlinkClick r:id="rId6"/>
              </a:rPr>
              <a:t>https://www.bihk.de/data-act</a:t>
            </a:r>
            <a:endParaRPr lang="de-DE"/>
          </a:p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640165-D737-1B23-4B06-C13E53CEC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170" y="212144"/>
            <a:ext cx="958980" cy="47571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6B2BB7-DE49-6BAB-F1B0-8F8774F85A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68" y="754936"/>
            <a:ext cx="4012701" cy="40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3915-BB5C-9462-DDDD-AD96FAD5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63C69682-C355-355B-00F0-645770DF57EE}"/>
              </a:ext>
            </a:extLst>
          </p:cNvPr>
          <p:cNvSpPr txBox="1"/>
          <p:nvPr/>
        </p:nvSpPr>
        <p:spPr>
          <a:xfrm>
            <a:off x="0" y="375717"/>
            <a:ext cx="3099548" cy="57629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144000" bIns="72000" rtlCol="0" anchor="t" anchorCtr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Digitalimpulse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C807A41-9A25-BBE2-F391-D727F2360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22" y="212144"/>
            <a:ext cx="951428" cy="47571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3B590CA-50BA-CE20-AC8C-D24E1800BDFE}"/>
              </a:ext>
            </a:extLst>
          </p:cNvPr>
          <p:cNvGrpSpPr/>
          <p:nvPr/>
        </p:nvGrpSpPr>
        <p:grpSpPr>
          <a:xfrm>
            <a:off x="312057" y="1167919"/>
            <a:ext cx="8381093" cy="3824211"/>
            <a:chOff x="312057" y="1167919"/>
            <a:chExt cx="8381093" cy="3824211"/>
          </a:xfrm>
        </p:grpSpPr>
        <p:sp>
          <p:nvSpPr>
            <p:cNvPr id="3" name="Textplatzhalter 3">
              <a:extLst>
                <a:ext uri="{FF2B5EF4-FFF2-40B4-BE49-F238E27FC236}">
                  <a16:creationId xmlns:a16="http://schemas.microsoft.com/office/drawing/2014/main" id="{2946436A-4CC6-70E4-DF00-40D4C8CC6141}"/>
                </a:ext>
              </a:extLst>
            </p:cNvPr>
            <p:cNvSpPr txBox="1">
              <a:spLocks/>
            </p:cNvSpPr>
            <p:nvPr/>
          </p:nvSpPr>
          <p:spPr>
            <a:xfrm>
              <a:off x="312057" y="1167919"/>
              <a:ext cx="8381093" cy="382421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2"/>
                </a:buClr>
                <a:buFont typeface="Wingdings" panose="05000000000000000000" pitchFamily="2" charset="2"/>
                <a:buNone/>
                <a:defRPr sz="1600" b="1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6858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975" indent="-1809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58775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39750" indent="-180975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2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8525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80000" indent="-180000" algn="l" defTabSz="685800" rtl="0" eaLnBrk="1" latinLnBrk="0" hangingPunct="1">
                <a:lnSpc>
                  <a:spcPct val="100000"/>
                </a:lnSpc>
                <a:spcBef>
                  <a:spcPts val="300"/>
                </a:spcBef>
                <a:buClr>
                  <a:schemeClr val="accent2"/>
                </a:buClr>
                <a:buFont typeface="Arial" panose="020B060402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de-DE" sz="1650">
                  <a:solidFill>
                    <a:srgbClr val="009ED4"/>
                  </a:solidFill>
                </a:rPr>
                <a:t>Digitalimpulse im Rahmen des bayerischen Pakts für berufliche Weiterbildung</a:t>
              </a:r>
              <a:br>
                <a:rPr lang="de-DE" sz="1650">
                  <a:solidFill>
                    <a:srgbClr val="009ED4"/>
                  </a:solidFill>
                </a:rPr>
              </a:br>
              <a:br>
                <a:rPr lang="de-DE" b="0">
                  <a:solidFill>
                    <a:schemeClr val="tx1"/>
                  </a:solidFill>
                </a:rPr>
              </a:br>
              <a:r>
                <a:rPr lang="de-DE" sz="1650" b="0">
                  <a:solidFill>
                    <a:schemeClr val="tx1"/>
                  </a:solidFill>
                </a:rPr>
                <a:t>Kooperation von:</a:t>
              </a:r>
            </a:p>
            <a:p>
              <a:pPr algn="ctr">
                <a:lnSpc>
                  <a:spcPct val="150000"/>
                </a:lnSpc>
              </a:pPr>
              <a:endParaRPr lang="de-DE" b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de-DE" b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endParaRPr lang="de-DE" b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de-DE" sz="1400" b="0">
                  <a:solidFill>
                    <a:schemeClr val="tx1"/>
                  </a:solidFill>
                </a:rPr>
                <a:t>https://www.kommweiter.bayern.de/mit-unterstuetzung/pakt-fuer-berufliche-weiterbildung/ </a:t>
              </a:r>
            </a:p>
            <a:p>
              <a:pPr algn="ctr">
                <a:lnSpc>
                  <a:spcPct val="150000"/>
                </a:lnSpc>
              </a:pPr>
              <a:r>
                <a:rPr lang="de-DE" sz="1400" b="0">
                  <a:solidFill>
                    <a:schemeClr val="tx1"/>
                  </a:solidFill>
                </a:rPr>
                <a:t>und</a:t>
              </a:r>
            </a:p>
            <a:p>
              <a:pPr algn="ctr">
                <a:lnSpc>
                  <a:spcPct val="150000"/>
                </a:lnSpc>
              </a:pPr>
              <a:r>
                <a:rPr lang="de-DE" sz="1400" b="0">
                  <a:solidFill>
                    <a:schemeClr val="tx1"/>
                  </a:solidFill>
                </a:rPr>
                <a:t>https://www.bihk.de/data-act </a:t>
              </a:r>
            </a:p>
          </p:txBody>
        </p:sp>
        <p:pic>
          <p:nvPicPr>
            <p:cNvPr id="4" name="Picture 5" descr="I:\Bereich_VII-Pool\10_Referat_VII-1_Pool\Refpool_IKT\Digitalisierung\Veranstaltungen\2021\20210504 - Webinarreihe Blockchain\Logo IHKs Bayern.png">
              <a:extLst>
                <a:ext uri="{FF2B5EF4-FFF2-40B4-BE49-F238E27FC236}">
                  <a16:creationId xmlns:a16="http://schemas.microsoft.com/office/drawing/2014/main" id="{D16AEFEE-EE07-5E49-CA49-518980F59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4" y="2672883"/>
              <a:ext cx="2608149" cy="566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61BEBE2-DC59-4D0B-BA75-21458CE62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02603" y="2681294"/>
              <a:ext cx="4140716" cy="550165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230B044E-5504-A926-1EE3-1FA97E4A6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4170" y="212144"/>
            <a:ext cx="958980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>
            <a:extLst>
              <a:ext uri="{FF2B5EF4-FFF2-40B4-BE49-F238E27FC236}">
                <a16:creationId xmlns:a16="http://schemas.microsoft.com/office/drawing/2014/main" id="{B83A5720-6705-01ED-9E53-C36F0E253424}"/>
              </a:ext>
            </a:extLst>
          </p:cNvPr>
          <p:cNvSpPr txBox="1"/>
          <p:nvPr/>
        </p:nvSpPr>
        <p:spPr>
          <a:xfrm>
            <a:off x="-1" y="375717"/>
            <a:ext cx="4422843" cy="576293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144000" bIns="72000" rtlCol="0" anchor="t" anchorCtr="0">
            <a:spAutoFit/>
          </a:bodyPr>
          <a:lstStyle/>
          <a:p>
            <a:r>
              <a:rPr lang="de-DE" sz="2800" b="1" err="1">
                <a:solidFill>
                  <a:schemeClr val="bg1"/>
                </a:solidFill>
              </a:rPr>
              <a:t>Webinarreihe</a:t>
            </a:r>
            <a:r>
              <a:rPr lang="de-DE" sz="2800" b="1">
                <a:solidFill>
                  <a:schemeClr val="bg1"/>
                </a:solidFill>
              </a:rPr>
              <a:t>: Termine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0C84AEC8-8D06-9511-AD30-20242482C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22" y="212144"/>
            <a:ext cx="951428" cy="475714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A4D79F13-EB9C-53C6-8597-C7D1E0273E29}"/>
              </a:ext>
            </a:extLst>
          </p:cNvPr>
          <p:cNvSpPr txBox="1">
            <a:spLocks/>
          </p:cNvSpPr>
          <p:nvPr/>
        </p:nvSpPr>
        <p:spPr>
          <a:xfrm>
            <a:off x="3076303" y="1111250"/>
            <a:ext cx="5772064" cy="403225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tabLst>
                <a:tab pos="806450" algn="l"/>
              </a:tabLst>
            </a:pPr>
            <a:r>
              <a:rPr lang="de-DE" sz="1400" b="0">
                <a:solidFill>
                  <a:schemeClr val="bg2">
                    <a:lumMod val="75000"/>
                  </a:schemeClr>
                </a:solidFill>
              </a:rPr>
              <a:t>03.07.25: Wie die EU die europäische Datenwirtschaft nach vorne bringen möchte</a:t>
            </a:r>
          </a:p>
          <a:p>
            <a:pPr>
              <a:lnSpc>
                <a:spcPct val="150000"/>
              </a:lnSpc>
              <a:tabLst>
                <a:tab pos="806450" algn="l"/>
              </a:tabLst>
            </a:pPr>
            <a:r>
              <a:rPr lang="de-DE" sz="1400" b="0">
                <a:solidFill>
                  <a:schemeClr val="bg2">
                    <a:lumMod val="75000"/>
                  </a:schemeClr>
                </a:solidFill>
              </a:rPr>
              <a:t>09.07.25: Im Spannungsfeld von Data Act, Geschäftsgeheimnissen &amp; Wettbewerb - Was Unternehmen jetzt wissen müssen </a:t>
            </a:r>
          </a:p>
          <a:p>
            <a:pPr>
              <a:lnSpc>
                <a:spcPct val="150000"/>
              </a:lnSpc>
              <a:tabLst>
                <a:tab pos="806450" algn="l"/>
              </a:tabLst>
            </a:pPr>
            <a:r>
              <a:rPr lang="de-DE" sz="1400" b="0">
                <a:solidFill>
                  <a:schemeClr val="tx2">
                    <a:lumMod val="40000"/>
                    <a:lumOff val="60000"/>
                  </a:schemeClr>
                </a:solidFill>
              </a:rPr>
              <a:t>15.07.25: Der Data Act in der Praxis – Datenteilen &amp; Cloud-</a:t>
            </a:r>
            <a:r>
              <a:rPr lang="de-DE" sz="1400" b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Switching</a:t>
            </a:r>
            <a:r>
              <a:rPr lang="de-DE" sz="1400" b="0">
                <a:solidFill>
                  <a:schemeClr val="tx2">
                    <a:lumMod val="40000"/>
                    <a:lumOff val="60000"/>
                  </a:schemeClr>
                </a:solidFill>
              </a:rPr>
              <a:t> im Überblick</a:t>
            </a:r>
            <a:br>
              <a:rPr lang="de-DE" sz="1400" b="0">
                <a:solidFill>
                  <a:schemeClr val="tx1"/>
                </a:solidFill>
              </a:rPr>
            </a:br>
            <a:r>
              <a:rPr lang="de-DE" sz="1400" b="0">
                <a:solidFill>
                  <a:schemeClr val="bg2">
                    <a:lumMod val="75000"/>
                  </a:schemeClr>
                </a:solidFill>
              </a:rPr>
              <a:t>22.07.25:	Der Data Act und die DSGVO: Neue Chancen für Unternehmen</a:t>
            </a:r>
            <a:br>
              <a:rPr lang="de-DE" sz="1400" b="0">
                <a:solidFill>
                  <a:schemeClr val="tx1"/>
                </a:solidFill>
              </a:rPr>
            </a:br>
            <a:r>
              <a:rPr lang="de-DE" sz="1400" b="0">
                <a:solidFill>
                  <a:schemeClr val="tx1"/>
                </a:solidFill>
              </a:rPr>
              <a:t>31.07.25:	Data Act &amp; Data </a:t>
            </a:r>
            <a:r>
              <a:rPr lang="de-DE" sz="1400" b="0" err="1">
                <a:solidFill>
                  <a:schemeClr val="tx1"/>
                </a:solidFill>
              </a:rPr>
              <a:t>Governance</a:t>
            </a:r>
            <a:r>
              <a:rPr lang="de-DE" sz="1400" b="0">
                <a:solidFill>
                  <a:schemeClr val="tx1"/>
                </a:solidFill>
              </a:rPr>
              <a:t> Act - Neue Rahmenbedingungen für den Umgang mit Daten in Unternehmen</a:t>
            </a:r>
            <a:br>
              <a:rPr lang="de-DE" sz="1400" b="0">
                <a:solidFill>
                  <a:schemeClr val="tx1"/>
                </a:solidFill>
              </a:rPr>
            </a:br>
            <a:endParaRPr lang="de-DE" sz="1400" b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BCE2E9-112B-C575-E9A0-963E22492325}"/>
              </a:ext>
            </a:extLst>
          </p:cNvPr>
          <p:cNvSpPr txBox="1"/>
          <p:nvPr/>
        </p:nvSpPr>
        <p:spPr>
          <a:xfrm>
            <a:off x="334188" y="4131713"/>
            <a:ext cx="2641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hlinkClick r:id="rId5"/>
              </a:rPr>
              <a:t>www.bihk.de/data-act</a:t>
            </a:r>
            <a:endParaRPr lang="de-DE" sz="14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188CED8-9B6F-C1C7-6548-5879831FC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1722" y="212144"/>
            <a:ext cx="958980" cy="4757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3C40FD6-ED6D-1364-D23E-75ADB62588A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60" t="8632" r="80425" b="25285"/>
          <a:stretch/>
        </p:blipFill>
        <p:spPr>
          <a:xfrm>
            <a:off x="334188" y="1913703"/>
            <a:ext cx="2512881" cy="22935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E8D85A2-063D-2454-458F-DFE8F2D5ADE8}"/>
              </a:ext>
            </a:extLst>
          </p:cNvPr>
          <p:cNvSpPr txBox="1"/>
          <p:nvPr/>
        </p:nvSpPr>
        <p:spPr>
          <a:xfrm>
            <a:off x="205825" y="1219773"/>
            <a:ext cx="2769608" cy="61555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>
                <a:solidFill>
                  <a:srgbClr val="FF0000"/>
                </a:solidFill>
              </a:rPr>
              <a:t>Mehr Information &amp; Anmeldung</a:t>
            </a:r>
          </a:p>
        </p:txBody>
      </p:sp>
    </p:spTree>
    <p:extLst>
      <p:ext uri="{BB962C8B-B14F-4D97-AF65-F5344CB8AC3E}">
        <p14:creationId xmlns:p14="http://schemas.microsoft.com/office/powerpoint/2010/main" val="92942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006F991-CB8F-0D57-A883-1C5AE6D0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42" y="1408188"/>
            <a:ext cx="3244010" cy="32440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7DF34AF-68AA-543B-3864-C9C9E3669B8B}"/>
              </a:ext>
            </a:extLst>
          </p:cNvPr>
          <p:cNvSpPr txBox="1"/>
          <p:nvPr/>
        </p:nvSpPr>
        <p:spPr>
          <a:xfrm>
            <a:off x="5581675" y="1051715"/>
            <a:ext cx="3711943" cy="61555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000" b="1">
                <a:solidFill>
                  <a:srgbClr val="FF0000"/>
                </a:solidFill>
              </a:rPr>
              <a:t>Mehr Information &amp; Anmeldung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24F5ED1-45BA-B187-5138-C14AE24D2239}"/>
              </a:ext>
            </a:extLst>
          </p:cNvPr>
          <p:cNvSpPr txBox="1">
            <a:spLocks/>
          </p:cNvSpPr>
          <p:nvPr/>
        </p:nvSpPr>
        <p:spPr bwMode="gray">
          <a:xfrm>
            <a:off x="0" y="413624"/>
            <a:ext cx="5631180" cy="994564"/>
          </a:xfrm>
          <a:prstGeom prst="rect">
            <a:avLst/>
          </a:prstGeom>
          <a:solidFill>
            <a:schemeClr val="accent1"/>
          </a:solidFill>
        </p:spPr>
        <p:txBody>
          <a:bodyPr lIns="360000" rIns="360000" anchor="ctr"/>
          <a:lstStyle>
            <a:lvl1pPr algn="l" defTabSz="6858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28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err="1"/>
              <a:t>Webinarreihe</a:t>
            </a:r>
            <a:r>
              <a:rPr lang="de-DE" sz="3200"/>
              <a:t>: KI verstehen und nutzen</a:t>
            </a:r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0DB427-AA22-E1C3-E404-CC6A3F6F83CE}"/>
              </a:ext>
            </a:extLst>
          </p:cNvPr>
          <p:cNvSpPr txBox="1"/>
          <p:nvPr/>
        </p:nvSpPr>
        <p:spPr>
          <a:xfrm>
            <a:off x="6418407" y="4344421"/>
            <a:ext cx="26412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>
                <a:hlinkClick r:id="rId3"/>
              </a:rPr>
              <a:t>www.bihk.de/ki-webinare</a:t>
            </a:r>
            <a:r>
              <a:rPr lang="de-DE" sz="1400"/>
              <a:t>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8DAFB8F-4DA7-6DE0-2A4D-7DF02D292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22" y="212144"/>
            <a:ext cx="958980" cy="475714"/>
          </a:xfrm>
          <a:prstGeom prst="rect">
            <a:avLst/>
          </a:prstGeom>
        </p:spPr>
      </p:pic>
      <p:sp>
        <p:nvSpPr>
          <p:cNvPr id="2" name="Textplatzhalter 4">
            <a:extLst>
              <a:ext uri="{FF2B5EF4-FFF2-40B4-BE49-F238E27FC236}">
                <a16:creationId xmlns:a16="http://schemas.microsoft.com/office/drawing/2014/main" id="{DC1A12E3-8B8D-4BA3-30FC-3E506CC0114C}"/>
              </a:ext>
            </a:extLst>
          </p:cNvPr>
          <p:cNvSpPr txBox="1">
            <a:spLocks/>
          </p:cNvSpPr>
          <p:nvPr/>
        </p:nvSpPr>
        <p:spPr>
          <a:xfrm>
            <a:off x="205681" y="1583319"/>
            <a:ext cx="5074612" cy="3348037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06450" algn="l"/>
              </a:tabLst>
            </a:pPr>
            <a:r>
              <a:rPr lang="de-DE" sz="1200" b="0">
                <a:solidFill>
                  <a:schemeClr val="tx1"/>
                </a:solidFill>
              </a:rPr>
              <a:t>22.07.25: Einführung zum AI Act für KMU: Ein </a:t>
            </a:r>
            <a:r>
              <a:rPr lang="de-DE" sz="1200" b="0" err="1">
                <a:solidFill>
                  <a:schemeClr val="tx1"/>
                </a:solidFill>
              </a:rPr>
              <a:t>Grundlagenwebinar</a:t>
            </a:r>
            <a:r>
              <a:rPr lang="de-DE" sz="1200" b="0">
                <a:solidFill>
                  <a:schemeClr val="tx1"/>
                </a:solidFill>
              </a:rPr>
              <a:t> für KMU, die mit dem AI Act am Anfang stehen</a:t>
            </a:r>
          </a:p>
          <a:p>
            <a:pPr>
              <a:lnSpc>
                <a:spcPct val="150000"/>
              </a:lnSpc>
              <a:tabLst>
                <a:tab pos="806450" algn="l"/>
              </a:tabLst>
            </a:pPr>
            <a:r>
              <a:rPr lang="de-DE" sz="1200" b="0">
                <a:solidFill>
                  <a:schemeClr val="tx1"/>
                </a:solidFill>
              </a:rPr>
              <a:t>29.07.25: KI-Kompetenzen strategisch und rechtssicher aufbauen</a:t>
            </a:r>
          </a:p>
          <a:p>
            <a:pPr>
              <a:lnSpc>
                <a:spcPct val="150000"/>
              </a:lnSpc>
              <a:tabLst>
                <a:tab pos="806450" algn="l"/>
              </a:tabLst>
            </a:pPr>
            <a:r>
              <a:rPr lang="de-DE" sz="1200" b="0">
                <a:solidFill>
                  <a:schemeClr val="tx1"/>
                </a:solidFill>
              </a:rPr>
              <a:t>23.09.25: Einführung in die künstliche Intelligenz </a:t>
            </a:r>
          </a:p>
          <a:p>
            <a:pPr fontAlgn="base"/>
            <a:r>
              <a:rPr lang="de-DE" sz="1200" b="0" err="1">
                <a:solidFill>
                  <a:schemeClr val="tx1"/>
                </a:solidFill>
              </a:rPr>
              <a:t>tbd</a:t>
            </a:r>
            <a:r>
              <a:rPr lang="de-DE" sz="1200" b="0">
                <a:solidFill>
                  <a:schemeClr val="tx1"/>
                </a:solidFill>
              </a:rPr>
              <a:t>: Generative KI: Prompt-Engineering</a:t>
            </a:r>
          </a:p>
          <a:p>
            <a:pPr fontAlgn="base"/>
            <a:r>
              <a:rPr lang="de-DE" sz="1200" b="0">
                <a:solidFill>
                  <a:schemeClr val="tx1"/>
                </a:solidFill>
              </a:rPr>
              <a:t>30.09.25: Twin Transformation: KI, Digitalisierung &amp; Nachhaltigkeit 	gemeinsam denken</a:t>
            </a:r>
          </a:p>
          <a:p>
            <a:pPr fontAlgn="base"/>
            <a:r>
              <a:rPr lang="de-DE" sz="1200" b="0">
                <a:solidFill>
                  <a:schemeClr val="tx1"/>
                </a:solidFill>
              </a:rPr>
              <a:t>02.10.25: AI-Agenten </a:t>
            </a:r>
          </a:p>
          <a:p>
            <a:pPr fontAlgn="base"/>
            <a:r>
              <a:rPr lang="de-DE" sz="1200" b="0">
                <a:solidFill>
                  <a:schemeClr val="tx1"/>
                </a:solidFill>
              </a:rPr>
              <a:t>09.10.25: KI einführen - aber richtig</a:t>
            </a:r>
          </a:p>
          <a:p>
            <a:pPr fontAlgn="base"/>
            <a:r>
              <a:rPr lang="de-DE" sz="1200" b="0">
                <a:solidFill>
                  <a:schemeClr val="tx1"/>
                </a:solidFill>
              </a:rPr>
              <a:t>16.10.25: Datenanalyse mit KI: Muster erkennen, Trends aufzeigen, 	</a:t>
            </a:r>
            <a:r>
              <a:rPr lang="de-DE" sz="1200" b="0" err="1">
                <a:solidFill>
                  <a:schemeClr val="tx1"/>
                </a:solidFill>
              </a:rPr>
              <a:t>Insights</a:t>
            </a:r>
            <a:r>
              <a:rPr lang="de-DE" sz="1200" b="0">
                <a:solidFill>
                  <a:schemeClr val="tx1"/>
                </a:solidFill>
              </a:rPr>
              <a:t> ableiten</a:t>
            </a:r>
          </a:p>
          <a:p>
            <a:pPr fontAlgn="base"/>
            <a:r>
              <a:rPr lang="de-DE" sz="1200" b="0">
                <a:solidFill>
                  <a:schemeClr val="tx1"/>
                </a:solidFill>
              </a:rPr>
              <a:t>20.10.25: AI-Act umsetzen</a:t>
            </a:r>
          </a:p>
          <a:p>
            <a:pPr fontAlgn="base"/>
            <a:r>
              <a:rPr lang="de-DE" sz="1200" b="0">
                <a:solidFill>
                  <a:schemeClr val="tx1"/>
                </a:solidFill>
              </a:rPr>
              <a:t>28.10.25: Das passende KI-Werkzeug finden - oder bauen es selbst</a:t>
            </a:r>
          </a:p>
        </p:txBody>
      </p:sp>
    </p:spTree>
    <p:extLst>
      <p:ext uri="{BB962C8B-B14F-4D97-AF65-F5344CB8AC3E}">
        <p14:creationId xmlns:p14="http://schemas.microsoft.com/office/powerpoint/2010/main" val="358763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6699ABFB-9D5E-E83A-9460-0C743C2C22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117" r="26117"/>
          <a:stretch>
            <a:fillRect/>
          </a:stretch>
        </p:blipFill>
        <p:spPr/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6B704A4-60F2-52F3-ABA8-E42580ED9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22" y="212144"/>
            <a:ext cx="951428" cy="4757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2324BC-0736-D458-C9F5-48FDB072BA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0112" y="2221111"/>
            <a:ext cx="2382470" cy="238247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241928-B40C-7950-5F92-3B8BA40D671E}"/>
              </a:ext>
            </a:extLst>
          </p:cNvPr>
          <p:cNvSpPr txBox="1"/>
          <p:nvPr/>
        </p:nvSpPr>
        <p:spPr>
          <a:xfrm>
            <a:off x="0" y="375716"/>
            <a:ext cx="4082146" cy="1438068"/>
          </a:xfrm>
          <a:prstGeom prst="rect">
            <a:avLst/>
          </a:prstGeom>
          <a:solidFill>
            <a:schemeClr val="accent2"/>
          </a:solidFill>
        </p:spPr>
        <p:txBody>
          <a:bodyPr wrap="square" lIns="360000" tIns="72000" rIns="144000" bIns="72000" rtlCol="0" anchor="t" anchorCtr="0">
            <a:spAutoFit/>
          </a:bodyPr>
          <a:lstStyle/>
          <a:p>
            <a:r>
              <a:rPr lang="de-DE" sz="2800" b="1">
                <a:solidFill>
                  <a:schemeClr val="bg1"/>
                </a:solidFill>
              </a:rPr>
              <a:t>IHK-NEWSLETTER </a:t>
            </a:r>
          </a:p>
          <a:p>
            <a:r>
              <a:rPr lang="de-DE" sz="2800" b="1">
                <a:solidFill>
                  <a:schemeClr val="bg1"/>
                </a:solidFill>
              </a:rPr>
              <a:t>BLEIBEN SIE INFORMIERT!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A1CA21E-F22B-E6B4-879F-A1A59B958D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95069" y="2571748"/>
            <a:ext cx="1692443" cy="169244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212E93-7A9A-A0A8-111C-A80B6305F9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4170" y="212144"/>
            <a:ext cx="958980" cy="4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17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ULt_S5ngpdG9pG4Gvk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ULt_S5ngpdG9pG4GvkWQ"/>
</p:tagLst>
</file>

<file path=ppt/theme/theme1.xml><?xml version="1.0" encoding="utf-8"?>
<a:theme xmlns:a="http://schemas.openxmlformats.org/drawingml/2006/main" name="IHK_Master_2020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24-51-166_PP_Foliensatz_Veranstaltungen_V2_BIHK" id="{BD7331FC-22F2-4F29-8A52-A86BFC6893F3}" vid="{2F950DEA-8BF9-4C3D-BAEE-B236377EBDD6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9c5800b-aea4-4dbf-8933-5d532d8ec737">
      <Terms xmlns="http://schemas.microsoft.com/office/infopath/2007/PartnerControls"/>
    </lcf76f155ced4ddcb4097134ff3c332f>
    <_ip_UnifiedCompliancePolicyProperties xmlns="http://schemas.microsoft.com/sharepoint/v3" xsi:nil="true"/>
    <_Flow_SignoffStatus xmlns="d9c5800b-aea4-4dbf-8933-5d532d8ec737" xsi:nil="true"/>
    <Person xmlns="d9c5800b-aea4-4dbf-8933-5d532d8ec737">
      <UserInfo>
        <DisplayName/>
        <AccountId xsi:nil="true"/>
        <AccountType/>
      </UserInfo>
    </Person>
    <TaxCatchAll xmlns="aeaa1080-10fc-45ec-a98f-3bff373c1d39" xsi:nil="true"/>
    <wichtig xmlns="d9c5800b-aea4-4dbf-8933-5d532d8ec7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7D1514B0AA7E4196AB52BAC85A06A5" ma:contentTypeVersion="25" ma:contentTypeDescription="Ein neues Dokument erstellen." ma:contentTypeScope="" ma:versionID="efa90c5af1ddb738bf2b8af4d5f616e6">
  <xsd:schema xmlns:xsd="http://www.w3.org/2001/XMLSchema" xmlns:xs="http://www.w3.org/2001/XMLSchema" xmlns:p="http://schemas.microsoft.com/office/2006/metadata/properties" xmlns:ns1="http://schemas.microsoft.com/sharepoint/v3" xmlns:ns2="d9c5800b-aea4-4dbf-8933-5d532d8ec737" xmlns:ns3="aeaa1080-10fc-45ec-a98f-3bff373c1d39" targetNamespace="http://schemas.microsoft.com/office/2006/metadata/properties" ma:root="true" ma:fieldsID="bca15dbb987f352288f51bff78ba6d22" ns1:_="" ns2:_="" ns3:_="">
    <xsd:import namespace="http://schemas.microsoft.com/sharepoint/v3"/>
    <xsd:import namespace="d9c5800b-aea4-4dbf-8933-5d532d8ec737"/>
    <xsd:import namespace="aeaa1080-10fc-45ec-a98f-3bff373c1d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2:MediaServiceKeyPoints" minOccurs="0"/>
                <xsd:element ref="ns3:TaxCatchAll" minOccurs="0"/>
                <xsd:element ref="ns2:MediaLengthInSecond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3:SharedWithUsers" minOccurs="0"/>
                <xsd:element ref="ns2:_Flow_SignoffStatus" minOccurs="0"/>
                <xsd:element ref="ns2:Person" minOccurs="0"/>
                <xsd:element ref="ns2:MediaServiceBillingMetadata" minOccurs="0"/>
                <xsd:element ref="ns2:wichti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I-Aktion der einheitlichen Compliancerichtlinie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5800b-aea4-4dbf-8933-5d532d8ec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15451bee-5533-49a1-8dd5-f30616748e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description="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description="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description="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_Flow_SignoffStatus" ma:index="28" nillable="true" ma:displayName="Status Unterschrift" ma:internalName="Status_x0020_Unterschrift">
      <xsd:simpleType>
        <xsd:restriction base="dms:Text"/>
      </xsd:simpleType>
    </xsd:element>
    <xsd:element name="Person" ma:index="29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wichtig" ma:index="31" nillable="true" ma:displayName="wichtig" ma:format="Dropdown" ma:internalName="wichtig">
      <xsd:simpleType>
        <xsd:restriction base="dms:Choice">
          <xsd:enumeration value="wichti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a1080-10fc-45ec-a98f-3bff373c1d3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ff56eee-a3b8-48e0-9891-7816f077ae8c}" ma:internalName="TaxCatchAll" ma:showField="CatchAllData" ma:web="aeaa1080-10fc-45ec-a98f-3bff373c1d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2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E89713-BFFC-437D-856A-735A03452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B4D09-E0C3-4429-8F5E-5CB3C2298401}">
  <ds:schemaRefs>
    <ds:schemaRef ds:uri="aeaa1080-10fc-45ec-a98f-3bff373c1d39"/>
    <ds:schemaRef ds:uri="d9c5800b-aea4-4dbf-8933-5d532d8ec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6C7944-B776-4B1F-B410-E758CB576632}"/>
</file>

<file path=docMetadata/LabelInfo.xml><?xml version="1.0" encoding="utf-8"?>
<clbl:labelList xmlns:clbl="http://schemas.microsoft.com/office/2020/mipLabelMetadata">
  <clbl:label id="{ae434e2b-6fb6-4857-b481-761902932f44}" enabled="0" method="" siteId="{ae434e2b-6fb6-4857-b481-761902932f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PPT-Foliensatz_Veranstaltungen_IHK_rund</Template>
  <TotalTime>0</TotalTime>
  <Application>Microsoft Office PowerPoint</Application>
  <PresentationFormat>On-screen Show (16:9)</PresentationFormat>
  <Slides>7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IHK_Master_2020</vt:lpstr>
      <vt:lpstr>Was Unternehmen jetzt wissen müssen </vt:lpstr>
      <vt:lpstr>Online-Marketing Der Fahrplan für Ihren Erfolg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IHK M�nchen und Oberbayern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Meyer</dc:creator>
  <cp:revision>1</cp:revision>
  <cp:lastPrinted>2025-07-22T08:00:12Z</cp:lastPrinted>
  <dcterms:created xsi:type="dcterms:W3CDTF">2025-03-14T09:13:59Z</dcterms:created>
  <dcterms:modified xsi:type="dcterms:W3CDTF">2025-07-22T08:38:49Z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0x010100937D1514B0AA7E4196AB52BAC85A06A5</vt:lpwstr>
  </property>
</Properties>
</file>